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341" r:id="rId3"/>
    <p:sldId id="342" r:id="rId4"/>
    <p:sldId id="344" r:id="rId5"/>
    <p:sldId id="424" r:id="rId6"/>
    <p:sldId id="345" r:id="rId7"/>
    <p:sldId id="346" r:id="rId8"/>
    <p:sldId id="347" r:id="rId9"/>
    <p:sldId id="349" r:id="rId10"/>
    <p:sldId id="350" r:id="rId11"/>
    <p:sldId id="351" r:id="rId12"/>
    <p:sldId id="352" r:id="rId13"/>
    <p:sldId id="363" r:id="rId14"/>
    <p:sldId id="411" r:id="rId15"/>
    <p:sldId id="412" r:id="rId16"/>
    <p:sldId id="415" r:id="rId17"/>
    <p:sldId id="416" r:id="rId18"/>
    <p:sldId id="417" r:id="rId19"/>
    <p:sldId id="418" r:id="rId20"/>
    <p:sldId id="431" r:id="rId21"/>
    <p:sldId id="422" r:id="rId22"/>
    <p:sldId id="31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39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zh-CN" altLang="en-US"/>
              <a:t>单击此处编辑母版标题样式</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7983232" y="5037663"/>
            <a:ext cx="897467" cy="279400"/>
          </a:xfrm>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a:xfrm>
            <a:off x="2692397" y="5037663"/>
            <a:ext cx="5214635" cy="279400"/>
          </a:xfrm>
        </p:spPr>
        <p:txBody>
          <a:bodyPr/>
          <a:lstStyle/>
          <a:p>
            <a:endParaRPr lang="zh-CN" altLang="en-US"/>
          </a:p>
        </p:txBody>
      </p:sp>
      <p:sp>
        <p:nvSpPr>
          <p:cNvPr id="6" name="Slide Number Placeholder 5"/>
          <p:cNvSpPr>
            <a:spLocks noGrp="1"/>
          </p:cNvSpPr>
          <p:nvPr>
            <p:ph type="sldNum" sz="quarter" idx="12"/>
          </p:nvPr>
        </p:nvSpPr>
        <p:spPr>
          <a:xfrm>
            <a:off x="8956900" y="5037663"/>
            <a:ext cx="551167" cy="279400"/>
          </a:xfrm>
        </p:spPr>
        <p:txBody>
          <a:bodyPr/>
          <a:lstStyle/>
          <a:p>
            <a:fld id="{A2ABCFF7-FE42-45DB-8ACF-31AC12846E07}" type="slidenum">
              <a:rPr lang="zh-CN" altLang="en-US" smtClean="0"/>
              <a:t>‹#›</a:t>
            </a:fld>
            <a:endParaRPr lang="zh-CN"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01930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1975808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8903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4153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2334027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zh-CN" altLang="en-US"/>
              <a:t>单击此处编辑母版标题样式</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70701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zh-CN" altLang="en-US"/>
              <a:t>单击此处编辑母版标题样式</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80591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4258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26220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文本占位符 2"/>
          <p:cNvSpPr>
            <a:spLocks noGrp="1"/>
          </p:cNvSpPr>
          <p:nvPr>
            <p:ph type="body" sz="half" idx="1"/>
          </p:nvPr>
        </p:nvSpPr>
        <p:spPr>
          <a:xfrm>
            <a:off x="838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1027">
            <a:extLst>
              <a:ext uri="{FF2B5EF4-FFF2-40B4-BE49-F238E27FC236}">
                <a16:creationId xmlns:a16="http://schemas.microsoft.com/office/drawing/2014/main" id="{629F72F6-BAE2-4684-A529-24FE5BAEEF13}"/>
              </a:ext>
            </a:extLst>
          </p:cNvPr>
          <p:cNvSpPr>
            <a:spLocks noGrp="1"/>
          </p:cNvSpPr>
          <p:nvPr>
            <p:ph type="dt" sz="half" idx="10"/>
          </p:nvPr>
        </p:nvSpPr>
        <p:spPr>
          <a:ln/>
        </p:spPr>
        <p:txBody>
          <a:bodyPr/>
          <a:lstStyle>
            <a:lvl1pPr>
              <a:defRPr/>
            </a:lvl1pPr>
          </a:lstStyle>
          <a:p>
            <a:pPr>
              <a:defRPr/>
            </a:pPr>
            <a:endParaRPr lang="zh-CN" altLang="en-US"/>
          </a:p>
        </p:txBody>
      </p:sp>
      <p:sp>
        <p:nvSpPr>
          <p:cNvPr id="6" name="页脚占位符 1028">
            <a:extLst>
              <a:ext uri="{FF2B5EF4-FFF2-40B4-BE49-F238E27FC236}">
                <a16:creationId xmlns:a16="http://schemas.microsoft.com/office/drawing/2014/main" id="{B9536323-2523-4C34-920D-C2B0D61C566B}"/>
              </a:ext>
            </a:extLst>
          </p:cNvPr>
          <p:cNvSpPr>
            <a:spLocks noGrp="1"/>
          </p:cNvSpPr>
          <p:nvPr>
            <p:ph type="ftr" sz="quarter" idx="11"/>
          </p:nvPr>
        </p:nvSpPr>
        <p:spPr>
          <a:ln/>
        </p:spPr>
        <p:txBody>
          <a:bodyPr/>
          <a:lstStyle>
            <a:lvl1pPr>
              <a:defRPr/>
            </a:lvl1pPr>
          </a:lstStyle>
          <a:p>
            <a:pPr>
              <a:defRPr/>
            </a:pPr>
            <a:endParaRPr lang="zh-CN"/>
          </a:p>
        </p:txBody>
      </p:sp>
      <p:sp>
        <p:nvSpPr>
          <p:cNvPr id="7" name="灯片编号占位符 1029">
            <a:extLst>
              <a:ext uri="{FF2B5EF4-FFF2-40B4-BE49-F238E27FC236}">
                <a16:creationId xmlns:a16="http://schemas.microsoft.com/office/drawing/2014/main" id="{E67F9CE3-939E-4D8E-82F7-36E63784AF8C}"/>
              </a:ext>
            </a:extLst>
          </p:cNvPr>
          <p:cNvSpPr>
            <a:spLocks noGrp="1"/>
          </p:cNvSpPr>
          <p:nvPr>
            <p:ph type="sldNum" sz="quarter" idx="12"/>
          </p:nvPr>
        </p:nvSpPr>
        <p:spPr>
          <a:ln/>
        </p:spPr>
        <p:txBody>
          <a:bodyPr/>
          <a:lstStyle>
            <a:lvl1pPr>
              <a:defRPr/>
            </a:lvl1pPr>
          </a:lstStyle>
          <a:p>
            <a:pPr>
              <a:defRPr/>
            </a:pPr>
            <a:fld id="{B999FB62-1A1F-4EB3-8182-63E6C50F4376}" type="slidenum">
              <a:rPr lang="zh-CN" altLang="en-US"/>
              <a:pPr>
                <a:defRPr/>
              </a:pPr>
              <a:t>‹#›</a:t>
            </a:fld>
            <a:endParaRPr lang="zh-CN" altLang="en-US"/>
          </a:p>
        </p:txBody>
      </p:sp>
    </p:spTree>
    <p:extLst>
      <p:ext uri="{BB962C8B-B14F-4D97-AF65-F5344CB8AC3E}">
        <p14:creationId xmlns:p14="http://schemas.microsoft.com/office/powerpoint/2010/main" val="3325448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ClipArt">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402167" y="609600"/>
            <a:ext cx="11387667" cy="1143000"/>
          </a:xfrm>
        </p:spPr>
        <p:txBody>
          <a:bodyPr/>
          <a:lstStyle/>
          <a:p>
            <a:r>
              <a:rPr lang="zh-CN" altLang="en-US" noProof="1"/>
              <a:t>单击此处编辑母版标题样式</a:t>
            </a:r>
          </a:p>
        </p:txBody>
      </p:sp>
      <p:sp>
        <p:nvSpPr>
          <p:cNvPr id="3" name="文本占位符 2"/>
          <p:cNvSpPr>
            <a:spLocks noGrp="1"/>
          </p:cNvSpPr>
          <p:nvPr>
            <p:ph type="body" sz="half" idx="1"/>
          </p:nvPr>
        </p:nvSpPr>
        <p:spPr>
          <a:xfrm>
            <a:off x="402168" y="1905001"/>
            <a:ext cx="5592233" cy="4194175"/>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剪贴画占位符 3"/>
          <p:cNvSpPr>
            <a:spLocks noGrp="1"/>
          </p:cNvSpPr>
          <p:nvPr>
            <p:ph type="clipArt" sz="half" idx="2"/>
          </p:nvPr>
        </p:nvSpPr>
        <p:spPr>
          <a:xfrm>
            <a:off x="6197601" y="1905001"/>
            <a:ext cx="5592233" cy="4194175"/>
          </a:xfrm>
        </p:spPr>
        <p:txBody>
          <a:bodyPr/>
          <a:lstStyle/>
          <a:p>
            <a:pPr lvl="0"/>
            <a:endParaRPr lang="zh-CN" altLang="en-US" noProof="0"/>
          </a:p>
        </p:txBody>
      </p:sp>
      <p:sp>
        <p:nvSpPr>
          <p:cNvPr id="5" name="日期占位符 1027">
            <a:extLst>
              <a:ext uri="{FF2B5EF4-FFF2-40B4-BE49-F238E27FC236}">
                <a16:creationId xmlns:a16="http://schemas.microsoft.com/office/drawing/2014/main" id="{0567B0EF-C8F7-4129-8FC6-F421643C9415}"/>
              </a:ext>
            </a:extLst>
          </p:cNvPr>
          <p:cNvSpPr>
            <a:spLocks noGrp="1"/>
          </p:cNvSpPr>
          <p:nvPr>
            <p:ph type="dt" sz="half" idx="10"/>
          </p:nvPr>
        </p:nvSpPr>
        <p:spPr>
          <a:ln/>
        </p:spPr>
        <p:txBody>
          <a:bodyPr/>
          <a:lstStyle>
            <a:lvl1pPr>
              <a:defRPr/>
            </a:lvl1pPr>
          </a:lstStyle>
          <a:p>
            <a:pPr>
              <a:defRPr/>
            </a:pPr>
            <a:endParaRPr lang="zh-CN" altLang="en-US"/>
          </a:p>
        </p:txBody>
      </p:sp>
      <p:sp>
        <p:nvSpPr>
          <p:cNvPr id="6" name="页脚占位符 1028">
            <a:extLst>
              <a:ext uri="{FF2B5EF4-FFF2-40B4-BE49-F238E27FC236}">
                <a16:creationId xmlns:a16="http://schemas.microsoft.com/office/drawing/2014/main" id="{0FFCB946-3028-4085-A39C-42B9AE087306}"/>
              </a:ext>
            </a:extLst>
          </p:cNvPr>
          <p:cNvSpPr>
            <a:spLocks noGrp="1"/>
          </p:cNvSpPr>
          <p:nvPr>
            <p:ph type="ftr" sz="quarter" idx="11"/>
          </p:nvPr>
        </p:nvSpPr>
        <p:spPr>
          <a:ln/>
        </p:spPr>
        <p:txBody>
          <a:bodyPr/>
          <a:lstStyle>
            <a:lvl1pPr>
              <a:defRPr/>
            </a:lvl1pPr>
          </a:lstStyle>
          <a:p>
            <a:pPr>
              <a:defRPr/>
            </a:pPr>
            <a:endParaRPr lang="zh-CN"/>
          </a:p>
        </p:txBody>
      </p:sp>
      <p:sp>
        <p:nvSpPr>
          <p:cNvPr id="7" name="灯片编号占位符 1029">
            <a:extLst>
              <a:ext uri="{FF2B5EF4-FFF2-40B4-BE49-F238E27FC236}">
                <a16:creationId xmlns:a16="http://schemas.microsoft.com/office/drawing/2014/main" id="{E5F84C70-1FBD-4F61-92F9-58EAA0252FFF}"/>
              </a:ext>
            </a:extLst>
          </p:cNvPr>
          <p:cNvSpPr>
            <a:spLocks noGrp="1"/>
          </p:cNvSpPr>
          <p:nvPr>
            <p:ph type="sldNum" sz="quarter" idx="12"/>
          </p:nvPr>
        </p:nvSpPr>
        <p:spPr>
          <a:ln/>
        </p:spPr>
        <p:txBody>
          <a:bodyPr/>
          <a:lstStyle>
            <a:lvl1pPr>
              <a:defRPr/>
            </a:lvl1pPr>
          </a:lstStyle>
          <a:p>
            <a:pPr>
              <a:defRPr/>
            </a:pPr>
            <a:fld id="{BB5C5749-4FDA-460A-ACF2-32FB3DDE09BF}" type="slidenum">
              <a:rPr lang="zh-CN" altLang="en-US"/>
              <a:pPr>
                <a:defRPr/>
              </a:pPr>
              <a:t>‹#›</a:t>
            </a:fld>
            <a:endParaRPr lang="zh-CN" altLang="en-US"/>
          </a:p>
        </p:txBody>
      </p:sp>
    </p:spTree>
    <p:extLst>
      <p:ext uri="{BB962C8B-B14F-4D97-AF65-F5344CB8AC3E}">
        <p14:creationId xmlns:p14="http://schemas.microsoft.com/office/powerpoint/2010/main" val="3269597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2084587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表格占位符 2"/>
          <p:cNvSpPr>
            <a:spLocks noGrp="1"/>
          </p:cNvSpPr>
          <p:nvPr>
            <p:ph type="tbl" idx="1"/>
          </p:nvPr>
        </p:nvSpPr>
        <p:spPr/>
        <p:txBody>
          <a:bodyPr/>
          <a:lstStyle/>
          <a:p>
            <a:pPr lvl="0"/>
            <a:endParaRPr lang="zh-CN" altLang="en-US" noProof="1"/>
          </a:p>
        </p:txBody>
      </p:sp>
      <p:sp>
        <p:nvSpPr>
          <p:cNvPr id="4" name="日期占位符 1027">
            <a:extLst>
              <a:ext uri="{FF2B5EF4-FFF2-40B4-BE49-F238E27FC236}">
                <a16:creationId xmlns:a16="http://schemas.microsoft.com/office/drawing/2014/main" id="{4828347F-D11F-4027-BAC1-98100663FE57}"/>
              </a:ext>
            </a:extLst>
          </p:cNvPr>
          <p:cNvSpPr>
            <a:spLocks noGrp="1"/>
          </p:cNvSpPr>
          <p:nvPr>
            <p:ph type="dt" sz="half" idx="10"/>
          </p:nvPr>
        </p:nvSpPr>
        <p:spPr>
          <a:ln/>
        </p:spPr>
        <p:txBody>
          <a:bodyPr/>
          <a:lstStyle>
            <a:lvl1pPr>
              <a:defRPr/>
            </a:lvl1pPr>
          </a:lstStyle>
          <a:p>
            <a:pPr>
              <a:defRPr/>
            </a:pPr>
            <a:endParaRPr lang="zh-CN" altLang="en-US"/>
          </a:p>
        </p:txBody>
      </p:sp>
      <p:sp>
        <p:nvSpPr>
          <p:cNvPr id="5" name="页脚占位符 1028">
            <a:extLst>
              <a:ext uri="{FF2B5EF4-FFF2-40B4-BE49-F238E27FC236}">
                <a16:creationId xmlns:a16="http://schemas.microsoft.com/office/drawing/2014/main" id="{9194381B-6F8F-4852-9338-F523EB856132}"/>
              </a:ext>
            </a:extLst>
          </p:cNvPr>
          <p:cNvSpPr>
            <a:spLocks noGrp="1"/>
          </p:cNvSpPr>
          <p:nvPr>
            <p:ph type="ftr" sz="quarter" idx="11"/>
          </p:nvPr>
        </p:nvSpPr>
        <p:spPr>
          <a:ln/>
        </p:spPr>
        <p:txBody>
          <a:bodyPr/>
          <a:lstStyle>
            <a:lvl1pPr>
              <a:defRPr/>
            </a:lvl1pPr>
          </a:lstStyle>
          <a:p>
            <a:pPr>
              <a:defRPr/>
            </a:pPr>
            <a:endParaRPr lang="zh-CN"/>
          </a:p>
        </p:txBody>
      </p:sp>
      <p:sp>
        <p:nvSpPr>
          <p:cNvPr id="6" name="灯片编号占位符 1029">
            <a:extLst>
              <a:ext uri="{FF2B5EF4-FFF2-40B4-BE49-F238E27FC236}">
                <a16:creationId xmlns:a16="http://schemas.microsoft.com/office/drawing/2014/main" id="{A7BB7307-D333-4F8B-AB67-68D910ECDA09}"/>
              </a:ext>
            </a:extLst>
          </p:cNvPr>
          <p:cNvSpPr>
            <a:spLocks noGrp="1"/>
          </p:cNvSpPr>
          <p:nvPr>
            <p:ph type="sldNum" sz="quarter" idx="12"/>
          </p:nvPr>
        </p:nvSpPr>
        <p:spPr>
          <a:ln/>
        </p:spPr>
        <p:txBody>
          <a:bodyPr/>
          <a:lstStyle>
            <a:lvl1pPr>
              <a:defRPr/>
            </a:lvl1pPr>
          </a:lstStyle>
          <a:p>
            <a:pPr>
              <a:defRPr/>
            </a:pPr>
            <a:fld id="{88B3748F-C7AB-48B6-96EE-78F2038BE9C9}" type="slidenum">
              <a:rPr lang="zh-CN" altLang="en-US"/>
              <a:pPr>
                <a:defRPr/>
              </a:pPr>
              <a:t>‹#›</a:t>
            </a:fld>
            <a:endParaRPr lang="zh-CN" altLang="en-US"/>
          </a:p>
        </p:txBody>
      </p:sp>
    </p:spTree>
    <p:extLst>
      <p:ext uri="{BB962C8B-B14F-4D97-AF65-F5344CB8AC3E}">
        <p14:creationId xmlns:p14="http://schemas.microsoft.com/office/powerpoint/2010/main" val="3361032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2681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181209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06961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0146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3040601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zh-CN" altLang="en-US"/>
              <a:t>单击此处编辑母版标题样式</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2ABCFF7-FE42-45DB-8ACF-31AC12846E07}" type="slidenum">
              <a:rPr lang="zh-CN" altLang="en-US" smtClean="0"/>
              <a:t>‹#›</a:t>
            </a:fld>
            <a:endParaRPr lang="zh-CN"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5258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zh-CN" altLang="en-US"/>
              <a:t>单击此处编辑母版标题样式</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015D6C4-176F-46F8-B645-99E66BE74173}" type="datetimeFigureOut">
              <a:rPr lang="zh-CN" altLang="en-US" smtClean="0"/>
              <a:t>2025/11/17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25056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3">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3">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015D6C4-176F-46F8-B645-99E66BE74173}" type="datetimeFigureOut">
              <a:rPr lang="zh-CN" altLang="en-US" smtClean="0"/>
              <a:t>2025/11/17 Monday</a:t>
            </a:fld>
            <a:endParaRPr lang="zh-CN"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zh-CN"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2ABCFF7-FE42-45DB-8ACF-31AC12846E07}" type="slidenum">
              <a:rPr lang="zh-CN" altLang="en-US" smtClean="0"/>
              <a:t>‹#›</a:t>
            </a:fld>
            <a:endParaRPr lang="zh-CN" altLang="en-US"/>
          </a:p>
        </p:txBody>
      </p:sp>
    </p:spTree>
    <p:extLst>
      <p:ext uri="{BB962C8B-B14F-4D97-AF65-F5344CB8AC3E}">
        <p14:creationId xmlns:p14="http://schemas.microsoft.com/office/powerpoint/2010/main" val="62881607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0241">
            <a:extLst>
              <a:ext uri="{FF2B5EF4-FFF2-40B4-BE49-F238E27FC236}">
                <a16:creationId xmlns:a16="http://schemas.microsoft.com/office/drawing/2014/main" id="{ECB1FD87-A18C-41E7-B4E6-FC3BABC334AD}"/>
              </a:ext>
            </a:extLst>
          </p:cNvPr>
          <p:cNvSpPr>
            <a:spLocks noGrp="1" noRot="1" noChangeArrowheads="1"/>
          </p:cNvSpPr>
          <p:nvPr>
            <p:ph type="ctrTitle"/>
          </p:nvPr>
        </p:nvSpPr>
        <p:spPr>
          <a:xfrm>
            <a:off x="3000376" y="1711325"/>
            <a:ext cx="6480175" cy="1143000"/>
          </a:xfrm>
        </p:spPr>
        <p:txBody>
          <a:bodyPr/>
          <a:lstStyle/>
          <a:p>
            <a:r>
              <a:rPr lang="zh-CN" altLang="en-US" b="1">
                <a:ln>
                  <a:noFill/>
                </a:ln>
                <a:latin typeface="隶书" panose="02010509060101010101" pitchFamily="49" charset="-122"/>
                <a:ea typeface="隶书" panose="02010509060101010101" pitchFamily="49" charset="-122"/>
              </a:rPr>
              <a:t>心理学原理与应用</a:t>
            </a:r>
          </a:p>
        </p:txBody>
      </p:sp>
      <p:sp>
        <p:nvSpPr>
          <p:cNvPr id="31747" name="副标题 10242">
            <a:extLst>
              <a:ext uri="{FF2B5EF4-FFF2-40B4-BE49-F238E27FC236}">
                <a16:creationId xmlns:a16="http://schemas.microsoft.com/office/drawing/2014/main" id="{A17C11A0-97CC-4672-84F1-C0646CBA30A4}"/>
              </a:ext>
            </a:extLst>
          </p:cNvPr>
          <p:cNvSpPr>
            <a:spLocks noGrp="1" noRot="1" noChangeArrowheads="1"/>
          </p:cNvSpPr>
          <p:nvPr>
            <p:ph type="subTitle" idx="1"/>
          </p:nvPr>
        </p:nvSpPr>
        <p:spPr>
          <a:xfrm>
            <a:off x="4440238" y="4365625"/>
            <a:ext cx="6934200" cy="1752600"/>
          </a:xfrm>
        </p:spPr>
        <p:txBody>
          <a:bodyPr/>
          <a:lstStyle/>
          <a:p>
            <a:r>
              <a:rPr lang="en-US" altLang="zh-CN">
                <a:solidFill>
                  <a:schemeClr val="hlink"/>
                </a:solidFill>
                <a:ea typeface="华文新魏" panose="02010800040101010101" pitchFamily="2" charset="-122"/>
              </a:rPr>
              <a:t>                          </a:t>
            </a:r>
          </a:p>
          <a:p>
            <a:endParaRPr lang="en-US" altLang="zh-CN">
              <a:ea typeface="楷体_GB2312" pitchFamily="49" charset="-122"/>
            </a:endParaRPr>
          </a:p>
        </p:txBody>
      </p:sp>
      <p:sp>
        <p:nvSpPr>
          <p:cNvPr id="31748" name="文本框 6">
            <a:extLst>
              <a:ext uri="{FF2B5EF4-FFF2-40B4-BE49-F238E27FC236}">
                <a16:creationId xmlns:a16="http://schemas.microsoft.com/office/drawing/2014/main" id="{C8CF47DF-A87D-4ECC-BD08-E2E3424CF4FA}"/>
              </a:ext>
            </a:extLst>
          </p:cNvPr>
          <p:cNvSpPr txBox="1">
            <a:spLocks noChangeArrowheads="1"/>
          </p:cNvSpPr>
          <p:nvPr/>
        </p:nvSpPr>
        <p:spPr bwMode="auto">
          <a:xfrm>
            <a:off x="4656138" y="3000375"/>
            <a:ext cx="5116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anose="02020404030301010803" pitchFamily="18" charset="0"/>
              </a:defRPr>
            </a:lvl1pPr>
            <a:lvl2pPr marL="742950" indent="-285750">
              <a:defRPr>
                <a:solidFill>
                  <a:schemeClr val="tx1"/>
                </a:solidFill>
                <a:latin typeface="Garamond" panose="02020404030301010803" pitchFamily="18" charset="0"/>
              </a:defRPr>
            </a:lvl2pPr>
            <a:lvl3pPr marL="1143000" indent="-228600">
              <a:defRPr>
                <a:solidFill>
                  <a:schemeClr val="tx1"/>
                </a:solidFill>
                <a:latin typeface="Garamond" panose="02020404030301010803" pitchFamily="18" charset="0"/>
              </a:defRPr>
            </a:lvl3pPr>
            <a:lvl4pPr marL="1600200" indent="-228600">
              <a:defRPr>
                <a:solidFill>
                  <a:schemeClr val="tx1"/>
                </a:solidFill>
                <a:latin typeface="Garamond" panose="02020404030301010803" pitchFamily="18" charset="0"/>
              </a:defRPr>
            </a:lvl4pPr>
            <a:lvl5pPr marL="2057400" indent="-228600">
              <a:defRPr>
                <a:solidFill>
                  <a:schemeClr val="tx1"/>
                </a:solidFill>
                <a:latin typeface="Garamond" panose="02020404030301010803" pitchFamily="18" charset="0"/>
              </a:defRPr>
            </a:lvl5pPr>
            <a:lvl6pPr marL="2514600" indent="-228600" defTabSz="457200" fontAlgn="base">
              <a:spcBef>
                <a:spcPct val="0"/>
              </a:spcBef>
              <a:spcAft>
                <a:spcPct val="0"/>
              </a:spcAft>
              <a:defRPr>
                <a:solidFill>
                  <a:schemeClr val="tx1"/>
                </a:solidFill>
                <a:latin typeface="Garamond" panose="02020404030301010803" pitchFamily="18" charset="0"/>
              </a:defRPr>
            </a:lvl6pPr>
            <a:lvl7pPr marL="2971800" indent="-228600" defTabSz="457200" fontAlgn="base">
              <a:spcBef>
                <a:spcPct val="0"/>
              </a:spcBef>
              <a:spcAft>
                <a:spcPct val="0"/>
              </a:spcAft>
              <a:defRPr>
                <a:solidFill>
                  <a:schemeClr val="tx1"/>
                </a:solidFill>
                <a:latin typeface="Garamond" panose="02020404030301010803" pitchFamily="18" charset="0"/>
              </a:defRPr>
            </a:lvl7pPr>
            <a:lvl8pPr marL="3429000" indent="-228600" defTabSz="457200" fontAlgn="base">
              <a:spcBef>
                <a:spcPct val="0"/>
              </a:spcBef>
              <a:spcAft>
                <a:spcPct val="0"/>
              </a:spcAft>
              <a:defRPr>
                <a:solidFill>
                  <a:schemeClr val="tx1"/>
                </a:solidFill>
                <a:latin typeface="Garamond" panose="02020404030301010803" pitchFamily="18" charset="0"/>
              </a:defRPr>
            </a:lvl8pPr>
            <a:lvl9pPr marL="3886200" indent="-228600" defTabSz="457200" fontAlgn="base">
              <a:spcBef>
                <a:spcPct val="0"/>
              </a:spcBef>
              <a:spcAft>
                <a:spcPct val="0"/>
              </a:spcAft>
              <a:defRPr>
                <a:solidFill>
                  <a:schemeClr val="tx1"/>
                </a:solidFill>
                <a:latin typeface="Garamond" panose="02020404030301010803" pitchFamily="18" charset="0"/>
              </a:defRPr>
            </a:lvl9pPr>
          </a:lstStyle>
          <a:p>
            <a:pPr eaLnBrk="1" hangingPunct="1">
              <a:buFont typeface="Wingdings" panose="05000000000000000000" pitchFamily="2" charset="2"/>
              <a:buNone/>
            </a:pPr>
            <a:r>
              <a:rPr lang="zh-CN" altLang="en-US">
                <a:solidFill>
                  <a:srgbClr val="000000"/>
                </a:solidFill>
                <a:latin typeface="楷体" panose="02010609060101010101" pitchFamily="49" charset="-122"/>
                <a:ea typeface="楷体" panose="02010609060101010101" pitchFamily="49" charset="-122"/>
              </a:rPr>
              <a:t>庄国萍 王玲 孙慧英 主编</a:t>
            </a:r>
            <a:endParaRPr lang="en-US" altLang="zh-CN">
              <a:solidFill>
                <a:srgbClr val="000000"/>
              </a:solidFill>
              <a:latin typeface="楷体" panose="02010609060101010101" pitchFamily="49" charset="-122"/>
              <a:ea typeface="楷体" panose="02010609060101010101" pitchFamily="49" charset="-122"/>
            </a:endParaRPr>
          </a:p>
        </p:txBody>
      </p:sp>
      <p:pic>
        <p:nvPicPr>
          <p:cNvPr id="31749" name="图片 7">
            <a:extLst>
              <a:ext uri="{FF2B5EF4-FFF2-40B4-BE49-F238E27FC236}">
                <a16:creationId xmlns:a16="http://schemas.microsoft.com/office/drawing/2014/main" id="{E586B6DA-5587-4DB3-A040-A450697AD0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9375" y="4905375"/>
            <a:ext cx="2160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9FBBABEF-A91E-4CD7-B7A6-F3A59761A11E}"/>
              </a:ext>
            </a:extLst>
          </p:cNvPr>
          <p:cNvSpPr>
            <a:spLocks noGrp="1" noRot="1" noChangeArrowheads="1"/>
          </p:cNvSpPr>
          <p:nvPr>
            <p:ph type="title"/>
          </p:nvPr>
        </p:nvSpPr>
        <p:spPr/>
        <p:txBody>
          <a:bodyPr/>
          <a:lstStyle/>
          <a:p>
            <a:pPr eaLnBrk="1" hangingPunct="1"/>
            <a:r>
              <a:rPr lang="zh-CN" altLang="en-US"/>
              <a:t>生理自我</a:t>
            </a:r>
          </a:p>
        </p:txBody>
      </p:sp>
      <p:sp>
        <p:nvSpPr>
          <p:cNvPr id="55299" name="Rectangle 3">
            <a:extLst>
              <a:ext uri="{FF2B5EF4-FFF2-40B4-BE49-F238E27FC236}">
                <a16:creationId xmlns:a16="http://schemas.microsoft.com/office/drawing/2014/main" id="{E9A5B7F3-6966-4B5E-B4CA-B588BF3477B1}"/>
              </a:ext>
            </a:extLst>
          </p:cNvPr>
          <p:cNvSpPr>
            <a:spLocks noGrp="1" noRot="1" noChangeArrowheads="1"/>
          </p:cNvSpPr>
          <p:nvPr>
            <p:ph idx="1"/>
          </p:nvPr>
        </p:nvSpPr>
        <p:spPr/>
        <p:txBody>
          <a:bodyPr/>
          <a:lstStyle/>
          <a:p>
            <a:pPr eaLnBrk="1" hangingPunct="1"/>
            <a:r>
              <a:rPr lang="en-US" altLang="zh-CN"/>
              <a:t>1</a:t>
            </a:r>
            <a:r>
              <a:rPr lang="zh-CN" altLang="en-US"/>
              <a:t>）生理自我就是个人对自己的生理属性的意识，</a:t>
            </a:r>
            <a:r>
              <a:rPr lang="zh-CN" altLang="en-US" sz="3600">
                <a:solidFill>
                  <a:srgbClr val="0000FF"/>
                </a:solidFill>
                <a:latin typeface="楷体_GB2312" pitchFamily="49" charset="-122"/>
              </a:rPr>
              <a:t>如性别、身高、体重、形态、外貌长相及健康程度等。</a:t>
            </a:r>
          </a:p>
          <a:p>
            <a:pPr lvl="1" eaLnBrk="1" hangingPunct="1"/>
            <a:r>
              <a:rPr lang="zh-CN" altLang="en-US"/>
              <a:t>如有的人认为自己长的很漂亮，身材很苗条，身体很健康等 </a:t>
            </a:r>
            <a:r>
              <a:rPr lang="zh-CN" altLang="en-US" sz="3200">
                <a:solidFill>
                  <a:srgbClr val="0000FF"/>
                </a:solidFill>
                <a:latin typeface="楷体_GB2312" pitchFamily="49" charset="-122"/>
              </a:rPr>
              <a:t> </a:t>
            </a:r>
          </a:p>
          <a:p>
            <a:pPr eaLnBrk="1" hangingPunct="1"/>
            <a:endParaRPr lang="zh-CN" alt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8907A7C4-A9F2-438D-87BA-C84FEBD39D4B}"/>
              </a:ext>
            </a:extLst>
          </p:cNvPr>
          <p:cNvSpPr>
            <a:spLocks noGrp="1" noRot="1" noChangeArrowheads="1"/>
          </p:cNvSpPr>
          <p:nvPr>
            <p:ph type="title"/>
          </p:nvPr>
        </p:nvSpPr>
        <p:spPr/>
        <p:txBody>
          <a:bodyPr/>
          <a:lstStyle/>
          <a:p>
            <a:pPr eaLnBrk="1" hangingPunct="1"/>
            <a:r>
              <a:rPr lang="zh-CN" altLang="en-US"/>
              <a:t>社会自我</a:t>
            </a:r>
          </a:p>
        </p:txBody>
      </p:sp>
      <p:sp>
        <p:nvSpPr>
          <p:cNvPr id="56323" name="Rectangle 3">
            <a:extLst>
              <a:ext uri="{FF2B5EF4-FFF2-40B4-BE49-F238E27FC236}">
                <a16:creationId xmlns:a16="http://schemas.microsoft.com/office/drawing/2014/main" id="{62630D34-B90A-4267-8791-5BB13F61A180}"/>
              </a:ext>
            </a:extLst>
          </p:cNvPr>
          <p:cNvSpPr>
            <a:spLocks noGrp="1" noRot="1" noChangeArrowheads="1"/>
          </p:cNvSpPr>
          <p:nvPr>
            <p:ph idx="1"/>
          </p:nvPr>
        </p:nvSpPr>
        <p:spPr>
          <a:xfrm>
            <a:off x="2133600" y="2276476"/>
            <a:ext cx="8001000" cy="4048125"/>
          </a:xfrm>
        </p:spPr>
        <p:txBody>
          <a:bodyPr/>
          <a:lstStyle/>
          <a:p>
            <a:pPr eaLnBrk="1" hangingPunct="1"/>
            <a:r>
              <a:rPr lang="en-US" altLang="zh-CN"/>
              <a:t>2</a:t>
            </a:r>
            <a:r>
              <a:rPr lang="zh-CN" altLang="en-US"/>
              <a:t>）社会自我是指个人对自己的社会属性的意识，包括个人对自己在各种社会关系中角色、地位、权利、义务等的意识。</a:t>
            </a:r>
          </a:p>
          <a:p>
            <a:pPr lvl="1" eaLnBrk="1" hangingPunct="1"/>
            <a:r>
              <a:rPr lang="zh-CN" altLang="en-US"/>
              <a:t>如“我是一个有人缘的人”，“我是一个有责任心的人”等</a:t>
            </a:r>
          </a:p>
          <a:p>
            <a:pPr eaLnBrk="1" hangingPunct="1"/>
            <a:endParaRPr lang="zh-CN" altLang="en-US"/>
          </a:p>
          <a:p>
            <a:pPr eaLnBrk="1" hangingPunct="1"/>
            <a:endParaRPr lang="zh-CN" alt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4DE4788B-6F6F-4E82-B08D-3FBB2E346E1C}"/>
              </a:ext>
            </a:extLst>
          </p:cNvPr>
          <p:cNvSpPr>
            <a:spLocks noGrp="1" noRot="1" noChangeArrowheads="1"/>
          </p:cNvSpPr>
          <p:nvPr>
            <p:ph type="title"/>
          </p:nvPr>
        </p:nvSpPr>
        <p:spPr/>
        <p:txBody>
          <a:bodyPr/>
          <a:lstStyle/>
          <a:p>
            <a:pPr eaLnBrk="1" hangingPunct="1"/>
            <a:r>
              <a:rPr lang="zh-CN" altLang="en-US"/>
              <a:t>心理自我</a:t>
            </a:r>
          </a:p>
        </p:txBody>
      </p:sp>
      <p:sp>
        <p:nvSpPr>
          <p:cNvPr id="57347" name="Rectangle 3">
            <a:extLst>
              <a:ext uri="{FF2B5EF4-FFF2-40B4-BE49-F238E27FC236}">
                <a16:creationId xmlns:a16="http://schemas.microsoft.com/office/drawing/2014/main" id="{C07A9AE5-E7F7-4AAB-97EC-7BF141956366}"/>
              </a:ext>
            </a:extLst>
          </p:cNvPr>
          <p:cNvSpPr>
            <a:spLocks noGrp="1" noRot="1" noChangeArrowheads="1"/>
          </p:cNvSpPr>
          <p:nvPr>
            <p:ph idx="1"/>
          </p:nvPr>
        </p:nvSpPr>
        <p:spPr/>
        <p:txBody>
          <a:bodyPr/>
          <a:lstStyle/>
          <a:p>
            <a:pPr eaLnBrk="1" hangingPunct="1"/>
            <a:r>
              <a:rPr lang="en-US" altLang="zh-CN"/>
              <a:t>3</a:t>
            </a:r>
            <a:r>
              <a:rPr lang="zh-CN" altLang="en-US"/>
              <a:t>）心理自我是指个人对自己的心理属性的意识，包括对自己的感知、记忆、思维、智力、性格、气质、动机、需要、价值观和行为等的意识。</a:t>
            </a:r>
          </a:p>
          <a:p>
            <a:pPr lvl="1" eaLnBrk="1" hangingPunct="1"/>
            <a:r>
              <a:rPr lang="zh-CN" altLang="en-US"/>
              <a:t>如“我的性格是内向型的”、“我的信念很坚定” </a:t>
            </a:r>
          </a:p>
          <a:p>
            <a:pPr eaLnBrk="1" hangingPunct="1"/>
            <a:r>
              <a:rPr lang="zh-CN" altLang="en-US"/>
              <a:t>个人对自己的生理的、社会的、心理的属性的意识，三者密切联系在一起，并且是相互影响的</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7385BC31-99F0-4E35-8EB9-87CDB2C3A10E}"/>
              </a:ext>
            </a:extLst>
          </p:cNvPr>
          <p:cNvSpPr>
            <a:spLocks noGrp="1" noRot="1" noChangeArrowheads="1"/>
          </p:cNvSpPr>
          <p:nvPr>
            <p:ph idx="1"/>
          </p:nvPr>
        </p:nvSpPr>
        <p:spPr>
          <a:xfrm>
            <a:off x="1774825" y="908050"/>
            <a:ext cx="7772400" cy="5403850"/>
          </a:xfrm>
        </p:spPr>
        <p:txBody>
          <a:bodyPr/>
          <a:lstStyle/>
          <a:p>
            <a:pPr eaLnBrk="1" hangingPunct="1">
              <a:buFont typeface="Wingdings" panose="05000000000000000000" pitchFamily="2" charset="2"/>
              <a:buNone/>
            </a:pPr>
            <a:r>
              <a:rPr lang="zh-CN" altLang="en-US"/>
              <a:t>           </a:t>
            </a:r>
          </a:p>
          <a:p>
            <a:pPr eaLnBrk="1" hangingPunct="1"/>
            <a:r>
              <a:rPr lang="zh-CN" altLang="en-US" sz="3600">
                <a:solidFill>
                  <a:schemeClr val="tx2"/>
                </a:solidFill>
              </a:rPr>
              <a:t>二、自我意识的作用</a:t>
            </a:r>
          </a:p>
          <a:p>
            <a:pPr lvl="1" eaLnBrk="1" hangingPunct="1"/>
            <a:r>
              <a:rPr lang="zh-CN" altLang="en-US" sz="3200">
                <a:solidFill>
                  <a:srgbClr val="001817"/>
                </a:solidFill>
              </a:rPr>
              <a:t>是认识外界客观事物的条件</a:t>
            </a:r>
          </a:p>
          <a:p>
            <a:pPr lvl="1" eaLnBrk="1" hangingPunct="1"/>
            <a:r>
              <a:rPr lang="zh-CN" altLang="en-US" sz="3200">
                <a:solidFill>
                  <a:srgbClr val="001817"/>
                </a:solidFill>
              </a:rPr>
              <a:t>保持个体内在的一致性</a:t>
            </a:r>
          </a:p>
          <a:p>
            <a:pPr lvl="1" eaLnBrk="1" hangingPunct="1"/>
            <a:r>
              <a:rPr lang="zh-CN" altLang="en-US" sz="3200">
                <a:solidFill>
                  <a:srgbClr val="001817"/>
                </a:solidFill>
              </a:rPr>
              <a:t>影响个体个性的形成和心理的健康</a:t>
            </a:r>
          </a:p>
          <a:p>
            <a:pPr eaLnBrk="1" hangingPunct="1">
              <a:buFont typeface="Wingdings" panose="05000000000000000000" pitchFamily="2" charset="2"/>
              <a:buNone/>
            </a:pPr>
            <a:endParaRPr lang="zh-CN" altLang="en-US"/>
          </a:p>
          <a:p>
            <a:pPr eaLnBrk="1" hangingPunct="1">
              <a:buFont typeface="Wingdings" panose="05000000000000000000" pitchFamily="2" charset="2"/>
              <a:buNone/>
            </a:pPr>
            <a:r>
              <a:rPr lang="zh-CN" altLang="en-US"/>
              <a:t> </a:t>
            </a:r>
          </a:p>
          <a:p>
            <a:pPr eaLnBrk="1" hangingPunct="1">
              <a:buFont typeface="Wingdings" panose="05000000000000000000" pitchFamily="2" charset="2"/>
              <a:buNone/>
            </a:pPr>
            <a:endParaRPr lang="zh-CN" alt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a:extLst>
              <a:ext uri="{FF2B5EF4-FFF2-40B4-BE49-F238E27FC236}">
                <a16:creationId xmlns:a16="http://schemas.microsoft.com/office/drawing/2014/main" id="{480E5C0B-F5DE-4803-B9F0-4C55D8C931C3}"/>
              </a:ext>
            </a:extLst>
          </p:cNvPr>
          <p:cNvSpPr>
            <a:spLocks noGrp="1" noRot="1" noChangeArrowheads="1"/>
          </p:cNvSpPr>
          <p:nvPr>
            <p:ph idx="1"/>
          </p:nvPr>
        </p:nvSpPr>
        <p:spPr>
          <a:xfrm>
            <a:off x="2345267" y="2489200"/>
            <a:ext cx="7696200" cy="2971800"/>
          </a:xfrm>
        </p:spPr>
        <p:txBody>
          <a:bodyPr/>
          <a:lstStyle/>
          <a:p>
            <a:pPr eaLnBrk="1" hangingPunct="1"/>
            <a:r>
              <a:rPr lang="zh-CN" altLang="en-US" dirty="0"/>
              <a:t>“人</a:t>
            </a:r>
            <a:r>
              <a:rPr lang="zh-CN" altLang="en-US" dirty="0">
                <a:solidFill>
                  <a:schemeClr val="hlink"/>
                </a:solidFill>
              </a:rPr>
              <a:t>贵</a:t>
            </a:r>
            <a:r>
              <a:rPr lang="zh-CN" altLang="en-US" dirty="0"/>
              <a:t>有自知之明” </a:t>
            </a:r>
          </a:p>
          <a:p>
            <a:pPr eaLnBrk="1" hangingPunct="1"/>
            <a:r>
              <a:rPr lang="zh-CN" altLang="en-US" dirty="0"/>
              <a:t>古希腊：“人啊，认识你自己吧！”</a:t>
            </a:r>
          </a:p>
          <a:p>
            <a:pPr eaLnBrk="1" hangingPunct="1"/>
            <a:r>
              <a:rPr lang="zh-CN" altLang="en-US" dirty="0"/>
              <a:t>“用心灵的眼睛去注意自身”</a:t>
            </a:r>
            <a:r>
              <a:rPr lang="en-US" altLang="zh-CN" dirty="0"/>
              <a:t>——</a:t>
            </a:r>
            <a:r>
              <a:rPr lang="zh-CN" altLang="en-US" dirty="0"/>
              <a:t>笛卡尔 </a:t>
            </a:r>
          </a:p>
          <a:p>
            <a:pPr eaLnBrk="1" hangingPunct="1"/>
            <a:r>
              <a:rPr lang="zh-CN" altLang="en-US" dirty="0"/>
              <a:t>印度：“让灵魂跟上你的脚步”</a:t>
            </a:r>
          </a:p>
        </p:txBody>
      </p:sp>
      <p:sp>
        <p:nvSpPr>
          <p:cNvPr id="59397" name="Rectangle 5">
            <a:extLst>
              <a:ext uri="{FF2B5EF4-FFF2-40B4-BE49-F238E27FC236}">
                <a16:creationId xmlns:a16="http://schemas.microsoft.com/office/drawing/2014/main" id="{4AD89B0C-2C45-4E8E-B9D9-00A890A826EE}"/>
              </a:ext>
            </a:extLst>
          </p:cNvPr>
          <p:cNvSpPr>
            <a:spLocks noChangeArrowheads="1"/>
          </p:cNvSpPr>
          <p:nvPr/>
        </p:nvSpPr>
        <p:spPr bwMode="auto">
          <a:xfrm>
            <a:off x="2233612" y="1109134"/>
            <a:ext cx="73183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4000" b="1">
                <a:solidFill>
                  <a:srgbClr val="2E109C"/>
                </a:solidFill>
                <a:ea typeface="隶书" panose="02010509060101010101" pitchFamily="49" charset="-122"/>
              </a:rPr>
              <a:t>三、如何形成良好的自我意识？</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a:extLst>
              <a:ext uri="{FF2B5EF4-FFF2-40B4-BE49-F238E27FC236}">
                <a16:creationId xmlns:a16="http://schemas.microsoft.com/office/drawing/2014/main" id="{7452EF44-93FE-4891-8289-240A4C415110}"/>
              </a:ext>
            </a:extLst>
          </p:cNvPr>
          <p:cNvSpPr>
            <a:spLocks noGrp="1" noRot="1" noChangeArrowheads="1"/>
          </p:cNvSpPr>
          <p:nvPr>
            <p:ph type="body" sz="half" idx="1"/>
          </p:nvPr>
        </p:nvSpPr>
        <p:spPr>
          <a:xfrm>
            <a:off x="2582863" y="2198688"/>
            <a:ext cx="7408862" cy="2868612"/>
          </a:xfrm>
        </p:spPr>
        <p:txBody>
          <a:bodyPr/>
          <a:lstStyle/>
          <a:p>
            <a:pPr eaLnBrk="1" hangingPunct="1">
              <a:buClr>
                <a:schemeClr val="tx1"/>
              </a:buClr>
              <a:buFont typeface="Wingdings" panose="05000000000000000000" pitchFamily="2" charset="2"/>
              <a:buNone/>
            </a:pPr>
            <a:r>
              <a:rPr lang="zh-CN" altLang="en-US" dirty="0">
                <a:solidFill>
                  <a:srgbClr val="000000"/>
                </a:solidFill>
                <a:ea typeface="华文新魏" panose="02010800040101010101" pitchFamily="2" charset="-122"/>
              </a:rPr>
              <a:t>（一）正确认识自我  </a:t>
            </a:r>
          </a:p>
          <a:p>
            <a:pPr eaLnBrk="1" hangingPunct="1">
              <a:buClr>
                <a:schemeClr val="tx1"/>
              </a:buClr>
              <a:buFont typeface="Wingdings" panose="05000000000000000000" pitchFamily="2" charset="2"/>
              <a:buNone/>
            </a:pPr>
            <a:r>
              <a:rPr lang="zh-CN" altLang="en-US" dirty="0">
                <a:solidFill>
                  <a:srgbClr val="000000"/>
                </a:solidFill>
                <a:ea typeface="华文新魏" panose="02010800040101010101" pitchFamily="2" charset="-122"/>
              </a:rPr>
              <a:t>（二）积极悦纳自我</a:t>
            </a:r>
          </a:p>
          <a:p>
            <a:pPr eaLnBrk="1" hangingPunct="1">
              <a:buClr>
                <a:schemeClr val="tx1"/>
              </a:buClr>
              <a:buFont typeface="Wingdings" panose="05000000000000000000" pitchFamily="2" charset="2"/>
              <a:buNone/>
            </a:pPr>
            <a:r>
              <a:rPr lang="zh-CN" altLang="en-US" dirty="0">
                <a:solidFill>
                  <a:srgbClr val="000000"/>
                </a:solidFill>
                <a:ea typeface="华文新魏" panose="02010800040101010101" pitchFamily="2" charset="-122"/>
              </a:rPr>
              <a:t>（三）有效管理自我</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F621E558-1386-4971-98DD-959A2EF09077}"/>
              </a:ext>
            </a:extLst>
          </p:cNvPr>
          <p:cNvSpPr>
            <a:spLocks noGrp="1" noRot="1" noChangeArrowheads="1"/>
          </p:cNvSpPr>
          <p:nvPr>
            <p:ph type="title"/>
          </p:nvPr>
        </p:nvSpPr>
        <p:spPr>
          <a:xfrm>
            <a:off x="2135188" y="908051"/>
            <a:ext cx="8229600" cy="633413"/>
          </a:xfrm>
        </p:spPr>
        <p:txBody>
          <a:bodyPr/>
          <a:lstStyle/>
          <a:p>
            <a:pPr algn="l" eaLnBrk="1" hangingPunct="1">
              <a:lnSpc>
                <a:spcPct val="80000"/>
              </a:lnSpc>
              <a:spcBef>
                <a:spcPct val="20000"/>
              </a:spcBef>
              <a:buClr>
                <a:schemeClr val="tx1"/>
              </a:buClr>
            </a:pPr>
            <a:r>
              <a:rPr lang="zh-CN" altLang="en-US" sz="3200">
                <a:solidFill>
                  <a:srgbClr val="000000"/>
                </a:solidFill>
                <a:latin typeface="华文新魏" panose="02010800040101010101" pitchFamily="2" charset="-122"/>
                <a:ea typeface="华文新魏" panose="02010800040101010101" pitchFamily="2" charset="-122"/>
              </a:rPr>
              <a:t>认识自我的三条渠道</a:t>
            </a:r>
          </a:p>
        </p:txBody>
      </p:sp>
      <p:sp>
        <p:nvSpPr>
          <p:cNvPr id="61443" name="Rectangle 3">
            <a:extLst>
              <a:ext uri="{FF2B5EF4-FFF2-40B4-BE49-F238E27FC236}">
                <a16:creationId xmlns:a16="http://schemas.microsoft.com/office/drawing/2014/main" id="{3640B41F-805B-40DF-90D8-3D1C1BE3A188}"/>
              </a:ext>
            </a:extLst>
          </p:cNvPr>
          <p:cNvSpPr>
            <a:spLocks noGrp="1" noRot="1" noChangeArrowheads="1"/>
          </p:cNvSpPr>
          <p:nvPr>
            <p:ph idx="1"/>
          </p:nvPr>
        </p:nvSpPr>
        <p:spPr>
          <a:xfrm>
            <a:off x="1774825" y="1773238"/>
            <a:ext cx="8713788" cy="4525962"/>
          </a:xfrm>
        </p:spPr>
        <p:txBody>
          <a:bodyPr>
            <a:normAutofit/>
          </a:bodyPr>
          <a:lstStyle/>
          <a:p>
            <a:pPr eaLnBrk="1" hangingPunct="1">
              <a:lnSpc>
                <a:spcPct val="90000"/>
              </a:lnSpc>
              <a:buFont typeface="Wingdings" panose="05000000000000000000" pitchFamily="2" charset="2"/>
              <a:buNone/>
            </a:pPr>
            <a:r>
              <a:rPr lang="en-US" altLang="zh-CN">
                <a:solidFill>
                  <a:srgbClr val="D60093"/>
                </a:solidFill>
                <a:latin typeface="华文新魏" panose="02010800040101010101" pitchFamily="2" charset="-122"/>
                <a:ea typeface="华文新魏" panose="02010800040101010101" pitchFamily="2" charset="-122"/>
              </a:rPr>
              <a:t>1.</a:t>
            </a:r>
            <a:r>
              <a:rPr lang="zh-CN" altLang="en-US">
                <a:solidFill>
                  <a:srgbClr val="D60093"/>
                </a:solidFill>
                <a:latin typeface="华文新魏" panose="02010800040101010101" pitchFamily="2" charset="-122"/>
                <a:ea typeface="华文新魏" panose="02010800040101010101" pitchFamily="2" charset="-122"/>
              </a:rPr>
              <a:t>比较法－从我与人的关系认识自我</a:t>
            </a:r>
          </a:p>
          <a:p>
            <a:pPr eaLnBrk="1" hangingPunct="1">
              <a:lnSpc>
                <a:spcPct val="90000"/>
              </a:lnSpc>
              <a:buFont typeface="Wingdings" panose="05000000000000000000" pitchFamily="2" charset="2"/>
              <a:buNone/>
            </a:pPr>
            <a:r>
              <a:rPr lang="zh-CN" altLang="en-US" sz="2400">
                <a:solidFill>
                  <a:srgbClr val="000000"/>
                </a:solidFill>
                <a:latin typeface="华文新魏" panose="02010800040101010101" pitchFamily="2" charset="-122"/>
                <a:ea typeface="华文新魏" panose="02010800040101010101" pitchFamily="2" charset="-122"/>
              </a:rPr>
              <a:t>    </a:t>
            </a:r>
            <a:r>
              <a:rPr lang="zh-CN" altLang="en-US">
                <a:solidFill>
                  <a:srgbClr val="000000"/>
                </a:solidFill>
                <a:latin typeface="华文新魏" panose="02010800040101010101" pitchFamily="2" charset="-122"/>
                <a:ea typeface="华文新魏" panose="02010800040101010101" pitchFamily="2" charset="-122"/>
              </a:rPr>
              <a:t>他人是反映自我的镜子，与他人交往</a:t>
            </a:r>
            <a:r>
              <a:rPr lang="en-US" altLang="zh-CN">
                <a:solidFill>
                  <a:srgbClr val="000000"/>
                </a:solidFill>
                <a:latin typeface="华文新魏" panose="02010800040101010101" pitchFamily="2" charset="-122"/>
                <a:ea typeface="华文新魏" panose="02010800040101010101" pitchFamily="2" charset="-122"/>
              </a:rPr>
              <a:t>,</a:t>
            </a:r>
            <a:r>
              <a:rPr lang="zh-CN" altLang="en-US">
                <a:solidFill>
                  <a:srgbClr val="000000"/>
                </a:solidFill>
                <a:latin typeface="华文新魏" panose="02010800040101010101" pitchFamily="2" charset="-122"/>
                <a:ea typeface="华文新魏" panose="02010800040101010101" pitchFamily="2" charset="-122"/>
              </a:rPr>
              <a:t>是个人获得自我认识的重要来源。特别是通过</a:t>
            </a:r>
            <a:r>
              <a:rPr lang="zh-CN" altLang="en-US">
                <a:latin typeface="华文行楷" panose="02010800040101010101" pitchFamily="2" charset="-122"/>
                <a:ea typeface="华文行楷" panose="02010800040101010101" pitchFamily="2" charset="-122"/>
              </a:rPr>
              <a:t>和自己相当的人加以对比来认识自我</a:t>
            </a:r>
            <a:endParaRPr lang="zh-CN" altLang="en-US">
              <a:solidFill>
                <a:srgbClr val="000000"/>
              </a:solidFill>
              <a:latin typeface="华文新魏" panose="02010800040101010101" pitchFamily="2" charset="-122"/>
              <a:ea typeface="华文新魏" panose="02010800040101010101" pitchFamily="2" charset="-122"/>
            </a:endParaRPr>
          </a:p>
          <a:p>
            <a:pPr eaLnBrk="1" hangingPunct="1">
              <a:lnSpc>
                <a:spcPct val="90000"/>
              </a:lnSpc>
              <a:buFont typeface="Wingdings" panose="05000000000000000000" pitchFamily="2" charset="2"/>
              <a:buNone/>
            </a:pPr>
            <a:r>
              <a:rPr lang="en-US" altLang="zh-CN">
                <a:solidFill>
                  <a:srgbClr val="D60093"/>
                </a:solidFill>
                <a:latin typeface="华文新魏" panose="02010800040101010101" pitchFamily="2" charset="-122"/>
                <a:ea typeface="华文新魏" panose="02010800040101010101" pitchFamily="2" charset="-122"/>
              </a:rPr>
              <a:t>2.</a:t>
            </a:r>
            <a:r>
              <a:rPr lang="zh-CN" altLang="en-US">
                <a:solidFill>
                  <a:srgbClr val="D60093"/>
                </a:solidFill>
                <a:latin typeface="华文新魏" panose="02010800040101010101" pitchFamily="2" charset="-122"/>
                <a:ea typeface="华文新魏" panose="02010800040101010101" pitchFamily="2" charset="-122"/>
              </a:rPr>
              <a:t>经验法－从我与事的关系认识自我</a:t>
            </a:r>
          </a:p>
          <a:p>
            <a:pPr eaLnBrk="1" hangingPunct="1">
              <a:lnSpc>
                <a:spcPct val="90000"/>
              </a:lnSpc>
              <a:buFont typeface="Wingdings" panose="05000000000000000000" pitchFamily="2" charset="2"/>
              <a:buNone/>
            </a:pPr>
            <a:r>
              <a:rPr lang="zh-CN" altLang="en-US">
                <a:latin typeface="华文新魏" panose="02010800040101010101" pitchFamily="2" charset="-122"/>
                <a:ea typeface="华文新魏" panose="02010800040101010101" pitchFamily="2" charset="-122"/>
              </a:rPr>
              <a:t>   </a:t>
            </a:r>
            <a:r>
              <a:rPr lang="zh-CN" altLang="en-US">
                <a:solidFill>
                  <a:srgbClr val="000000"/>
                </a:solidFill>
                <a:latin typeface="华文新魏" panose="02010800040101010101" pitchFamily="2" charset="-122"/>
                <a:ea typeface="华文新魏" panose="02010800040101010101" pitchFamily="2" charset="-122"/>
              </a:rPr>
              <a:t>从我与事的关系认识自我</a:t>
            </a:r>
            <a:r>
              <a:rPr lang="en-US" altLang="zh-CN">
                <a:solidFill>
                  <a:srgbClr val="000000"/>
                </a:solidFill>
                <a:latin typeface="华文新魏" panose="02010800040101010101" pitchFamily="2" charset="-122"/>
                <a:ea typeface="华文新魏" panose="02010800040101010101" pitchFamily="2" charset="-122"/>
              </a:rPr>
              <a:t>,</a:t>
            </a:r>
            <a:r>
              <a:rPr lang="zh-CN" altLang="en-US">
                <a:solidFill>
                  <a:srgbClr val="000000"/>
                </a:solidFill>
                <a:latin typeface="华文新魏" panose="02010800040101010101" pitchFamily="2" charset="-122"/>
                <a:ea typeface="华文新魏" panose="02010800040101010101" pitchFamily="2" charset="-122"/>
              </a:rPr>
              <a:t>即从做事的经验中</a:t>
            </a:r>
            <a:r>
              <a:rPr lang="en-US" altLang="zh-CN">
                <a:solidFill>
                  <a:srgbClr val="000000"/>
                </a:solidFill>
                <a:latin typeface="华文新魏" panose="02010800040101010101" pitchFamily="2" charset="-122"/>
                <a:ea typeface="华文新魏" panose="02010800040101010101" pitchFamily="2" charset="-122"/>
              </a:rPr>
              <a:t>,</a:t>
            </a:r>
            <a:r>
              <a:rPr lang="zh-CN" altLang="en-US">
                <a:solidFill>
                  <a:srgbClr val="000000"/>
                </a:solidFill>
                <a:latin typeface="华文新魏" panose="02010800040101010101" pitchFamily="2" charset="-122"/>
                <a:ea typeface="华文新魏" panose="02010800040101010101" pitchFamily="2" charset="-122"/>
              </a:rPr>
              <a:t>从活动的成果中认识自我</a:t>
            </a:r>
          </a:p>
          <a:p>
            <a:pPr eaLnBrk="1" hangingPunct="1">
              <a:lnSpc>
                <a:spcPct val="90000"/>
              </a:lnSpc>
              <a:buFont typeface="Wingdings" panose="05000000000000000000" pitchFamily="2" charset="2"/>
              <a:buNone/>
            </a:pPr>
            <a:r>
              <a:rPr lang="en-US" altLang="zh-CN">
                <a:solidFill>
                  <a:srgbClr val="D60093"/>
                </a:solidFill>
                <a:latin typeface="华文新魏" panose="02010800040101010101" pitchFamily="2" charset="-122"/>
                <a:ea typeface="华文新魏" panose="02010800040101010101" pitchFamily="2" charset="-122"/>
              </a:rPr>
              <a:t>3.</a:t>
            </a:r>
            <a:r>
              <a:rPr lang="zh-CN" altLang="en-US">
                <a:solidFill>
                  <a:srgbClr val="D60093"/>
                </a:solidFill>
                <a:latin typeface="华文新魏" panose="02010800040101010101" pitchFamily="2" charset="-122"/>
                <a:ea typeface="华文新魏" panose="02010800040101010101" pitchFamily="2" charset="-122"/>
              </a:rPr>
              <a:t>反省法－从我与己的关系认识自我</a:t>
            </a:r>
          </a:p>
          <a:p>
            <a:pPr eaLnBrk="1" hangingPunct="1">
              <a:lnSpc>
                <a:spcPct val="90000"/>
              </a:lnSpc>
              <a:buFont typeface="Wingdings" panose="05000000000000000000" pitchFamily="2" charset="2"/>
              <a:buNone/>
            </a:pPr>
            <a:r>
              <a:rPr lang="zh-CN" altLang="en-US">
                <a:solidFill>
                  <a:srgbClr val="000000"/>
                </a:solidFill>
                <a:latin typeface="华文新魏" panose="02010800040101010101" pitchFamily="2" charset="-122"/>
                <a:ea typeface="华文新魏" panose="02010800040101010101" pitchFamily="2" charset="-122"/>
              </a:rPr>
              <a:t>   古人曰：</a:t>
            </a:r>
            <a:r>
              <a:rPr lang="zh-CN" altLang="en-US">
                <a:solidFill>
                  <a:srgbClr val="000000"/>
                </a:solidFill>
                <a:ea typeface="华文新魏" panose="02010800040101010101" pitchFamily="2" charset="-122"/>
              </a:rPr>
              <a:t>“</a:t>
            </a:r>
            <a:r>
              <a:rPr lang="zh-CN" altLang="en-US">
                <a:solidFill>
                  <a:srgbClr val="000000"/>
                </a:solidFill>
                <a:latin typeface="华文新魏" panose="02010800040101010101" pitchFamily="2" charset="-122"/>
                <a:ea typeface="华文新魏" panose="02010800040101010101" pitchFamily="2" charset="-122"/>
              </a:rPr>
              <a:t>吾日三省吾身</a:t>
            </a:r>
            <a:r>
              <a:rPr lang="zh-CN" altLang="en-US">
                <a:solidFill>
                  <a:srgbClr val="000000"/>
                </a:solidFill>
                <a:ea typeface="华文新魏" panose="02010800040101010101" pitchFamily="2" charset="-122"/>
              </a:rPr>
              <a:t>”</a:t>
            </a:r>
            <a:r>
              <a:rPr lang="zh-CN" altLang="en-US">
                <a:solidFill>
                  <a:srgbClr val="000000"/>
                </a:solidFill>
                <a:latin typeface="华文新魏" panose="02010800040101010101" pitchFamily="2" charset="-122"/>
                <a:ea typeface="华文新魏" panose="02010800040101010101" pitchFamily="2" charset="-122"/>
              </a:rPr>
              <a:t>。从我与己关系中认识自我，看似容易实则困难。</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DA9E8814-6DAD-4907-B512-219730217CF5}"/>
              </a:ext>
            </a:extLst>
          </p:cNvPr>
          <p:cNvSpPr>
            <a:spLocks noGrp="1" noRot="1" noChangeArrowheads="1"/>
          </p:cNvSpPr>
          <p:nvPr>
            <p:ph type="title"/>
          </p:nvPr>
        </p:nvSpPr>
        <p:spPr>
          <a:xfrm>
            <a:off x="1825625" y="914400"/>
            <a:ext cx="8540750" cy="685800"/>
          </a:xfrm>
        </p:spPr>
        <p:txBody>
          <a:bodyPr>
            <a:normAutofit fontScale="90000"/>
          </a:bodyPr>
          <a:lstStyle/>
          <a:p>
            <a:pPr eaLnBrk="1" hangingPunct="1"/>
            <a:r>
              <a:rPr lang="zh-CN" altLang="en-US">
                <a:solidFill>
                  <a:schemeClr val="hlink"/>
                </a:solidFill>
              </a:rPr>
              <a:t>（二）积极悦纳自我</a:t>
            </a:r>
          </a:p>
        </p:txBody>
      </p:sp>
      <p:graphicFrame>
        <p:nvGraphicFramePr>
          <p:cNvPr id="114691" name="Group 3">
            <a:extLst>
              <a:ext uri="{FF2B5EF4-FFF2-40B4-BE49-F238E27FC236}">
                <a16:creationId xmlns:a16="http://schemas.microsoft.com/office/drawing/2014/main" id="{4EBC06F5-F502-44AC-829D-94BB5635853B}"/>
              </a:ext>
            </a:extLst>
          </p:cNvPr>
          <p:cNvGraphicFramePr>
            <a:graphicFrameLocks noGrp="1"/>
          </p:cNvGraphicFramePr>
          <p:nvPr>
            <p:ph type="tbl" idx="1"/>
          </p:nvPr>
        </p:nvGraphicFramePr>
        <p:xfrm>
          <a:off x="1524000" y="1447800"/>
          <a:ext cx="8540750" cy="4611688"/>
        </p:xfrm>
        <a:graphic>
          <a:graphicData uri="http://schemas.openxmlformats.org/drawingml/2006/table">
            <a:tbl>
              <a:tblPr/>
              <a:tblGrid>
                <a:gridCol w="811213">
                  <a:extLst>
                    <a:ext uri="{9D8B030D-6E8A-4147-A177-3AD203B41FA5}">
                      <a16:colId xmlns:a16="http://schemas.microsoft.com/office/drawing/2014/main" val="20000"/>
                    </a:ext>
                  </a:extLst>
                </a:gridCol>
                <a:gridCol w="3863975">
                  <a:extLst>
                    <a:ext uri="{9D8B030D-6E8A-4147-A177-3AD203B41FA5}">
                      <a16:colId xmlns:a16="http://schemas.microsoft.com/office/drawing/2014/main" val="20001"/>
                    </a:ext>
                  </a:extLst>
                </a:gridCol>
                <a:gridCol w="3865562">
                  <a:extLst>
                    <a:ext uri="{9D8B030D-6E8A-4147-A177-3AD203B41FA5}">
                      <a16:colId xmlns:a16="http://schemas.microsoft.com/office/drawing/2014/main" val="20002"/>
                    </a:ext>
                  </a:extLst>
                </a:gridCol>
              </a:tblGrid>
              <a:tr h="518231">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endParaRPr kumimoji="0" lang="zh-CN" altLang="en-US" sz="2800" b="1" i="0" u="none" strike="noStrike" cap="none" normalizeH="0" baseline="0">
                        <a:ln>
                          <a:noFill/>
                        </a:ln>
                        <a:solidFill>
                          <a:srgbClr val="001817"/>
                        </a:solidFill>
                        <a:effectLst/>
                        <a:latin typeface="Arial" panose="020B0604020202020204" pitchFamily="34" charset="0"/>
                        <a:ea typeface="宋体" panose="02010600030101010101" pitchFamily="2" charset="-122"/>
                      </a:endParaRPr>
                    </a:p>
                  </a:txBody>
                  <a:tcPr marT="45726" marB="45726"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endParaRPr kumimoji="0" lang="zh-CN" altLang="en-US" sz="2000" b="0" i="0" u="none" strike="noStrike" cap="none" normalizeH="0" baseline="0">
                        <a:ln>
                          <a:noFill/>
                        </a:ln>
                        <a:solidFill>
                          <a:srgbClr val="001817"/>
                        </a:solidFill>
                        <a:effectLst/>
                        <a:latin typeface="Arial" panose="020B0604020202020204" pitchFamily="34" charset="0"/>
                        <a:ea typeface="宋体" panose="02010600030101010101" pitchFamily="2" charset="-122"/>
                      </a:endParaRPr>
                    </a:p>
                  </a:txBody>
                  <a:tcPr marT="45726" marB="45726"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endParaRPr kumimoji="0" lang="zh-CN" altLang="en-US" sz="2000" b="0" i="0" u="none" strike="noStrike" cap="none" normalizeH="0" baseline="0">
                        <a:ln>
                          <a:noFill/>
                        </a:ln>
                        <a:solidFill>
                          <a:srgbClr val="001817"/>
                        </a:solidFill>
                        <a:effectLst/>
                        <a:latin typeface="Arial" panose="020B0604020202020204" pitchFamily="34" charset="0"/>
                        <a:ea typeface="宋体" panose="02010600030101010101" pitchFamily="2" charset="-122"/>
                      </a:endParaRPr>
                    </a:p>
                  </a:txBody>
                  <a:tcPr marT="45726" marB="45726"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16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endParaRPr kumimoji="0" lang="zh-CN" altLang="en-US" sz="3600" b="0" i="0" u="none" strike="noStrike" cap="none" normalizeH="0" baseline="0">
                        <a:ln>
                          <a:noFill/>
                        </a:ln>
                        <a:solidFill>
                          <a:srgbClr val="001817"/>
                        </a:solidFill>
                        <a:effectLst/>
                        <a:latin typeface="Arial" panose="020B0604020202020204" pitchFamily="34" charset="0"/>
                        <a:ea typeface="宋体" panose="02010600030101010101" pitchFamily="2" charset="-122"/>
                      </a:endParaRPr>
                    </a:p>
                  </a:txBody>
                  <a:tcPr marT="45726" marB="45726" anchor="ct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36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自我肯定</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36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自我不肯定</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1"/>
                  </a:ext>
                </a:extLst>
              </a:tr>
              <a:tr h="3453289">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endParaRPr kumimoji="0" lang="zh-CN" altLang="en-US" sz="3600" b="0" i="0" u="none" strike="noStrike" cap="none" normalizeH="0" baseline="0">
                        <a:ln>
                          <a:noFill/>
                        </a:ln>
                        <a:solidFill>
                          <a:srgbClr val="001817"/>
                        </a:solidFill>
                        <a:effectLst/>
                        <a:latin typeface="Arial" panose="020B0604020202020204" pitchFamily="34" charset="0"/>
                        <a:ea typeface="宋体" panose="02010600030101010101" pitchFamily="2" charset="-122"/>
                      </a:endParaRPr>
                    </a:p>
                  </a:txBody>
                  <a:tcPr marT="45726" marB="45726" anchor="ctr"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充满信心和毅力。</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行为表现一向都自然而诚恳。</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了解自己的能力，也知道自己的目标。</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对自己的个性及人生观引以自豪。</a:t>
                      </a:r>
                      <a:endParaRPr kumimoji="0" lang="zh-CN" altLang="en-US" sz="36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endParaRP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为了讨好别人，掩饰自己的感情。</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同时从事多种活动，但没有一件完成。</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内心不安时外表仍若无其事或惊惶失措。</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2800" b="1" i="0" u="none" strike="noStrike" cap="none" normalizeH="0" baseline="0">
                          <a:ln>
                            <a:noFill/>
                          </a:ln>
                          <a:solidFill>
                            <a:srgbClr val="001817"/>
                          </a:solidFill>
                          <a:effectLst/>
                          <a:latin typeface="华文新魏" panose="02010800040101010101" pitchFamily="2" charset="-122"/>
                          <a:ea typeface="华文新魏" panose="02010800040101010101" pitchFamily="2" charset="-122"/>
                        </a:rPr>
                        <a:t>常敷衍了事，无法专注。 </a:t>
                      </a:r>
                    </a:p>
                  </a:txBody>
                  <a:tcPr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bl>
          </a:graphicData>
        </a:graphic>
      </p:graphicFrame>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FAECE3AB-7294-44C0-81C4-E3DD769579A9}"/>
              </a:ext>
            </a:extLst>
          </p:cNvPr>
          <p:cNvSpPr>
            <a:spLocks noGrp="1" noRot="1" noChangeArrowheads="1"/>
          </p:cNvSpPr>
          <p:nvPr>
            <p:ph type="title"/>
          </p:nvPr>
        </p:nvSpPr>
        <p:spPr/>
        <p:txBody>
          <a:bodyPr/>
          <a:lstStyle/>
          <a:p>
            <a:pPr eaLnBrk="1" hangingPunct="1"/>
            <a:endParaRPr lang="zh-CN" altLang="en-US"/>
          </a:p>
        </p:txBody>
      </p:sp>
      <p:sp>
        <p:nvSpPr>
          <p:cNvPr id="63491" name="Rectangle 3">
            <a:extLst>
              <a:ext uri="{FF2B5EF4-FFF2-40B4-BE49-F238E27FC236}">
                <a16:creationId xmlns:a16="http://schemas.microsoft.com/office/drawing/2014/main" id="{2EDFF6E9-2461-4B7B-AC04-27C00AF9A154}"/>
              </a:ext>
            </a:extLst>
          </p:cNvPr>
          <p:cNvSpPr>
            <a:spLocks noGrp="1" noRot="1" noChangeArrowheads="1"/>
          </p:cNvSpPr>
          <p:nvPr>
            <p:ph idx="1"/>
          </p:nvPr>
        </p:nvSpPr>
        <p:spPr/>
        <p:txBody>
          <a:bodyPr>
            <a:normAutofit/>
          </a:bodyPr>
          <a:lstStyle/>
          <a:p>
            <a:pPr eaLnBrk="1" hangingPunct="1"/>
            <a:r>
              <a:rPr lang="zh-CN" altLang="en-US"/>
              <a:t>坚信“只有付出努力，同等条件下，别人行，我也一定能行”，以此增强自信。</a:t>
            </a:r>
          </a:p>
          <a:p>
            <a:pPr eaLnBrk="1" hangingPunct="1"/>
            <a:r>
              <a:rPr lang="zh-CN" altLang="en-US"/>
              <a:t>不忘“尺有所短，寸有所长”，全面衡量自己，不苛求完美</a:t>
            </a:r>
          </a:p>
          <a:p>
            <a:pPr eaLnBrk="1" hangingPunct="1"/>
            <a:r>
              <a:rPr lang="zh-CN" altLang="en-US"/>
              <a:t>懂得“失之东隅，收之桑榆”，正视自己的短处，既要努力扬长也要注意补短。</a:t>
            </a:r>
          </a:p>
          <a:p>
            <a:pPr eaLnBrk="1" hangingPunct="1"/>
            <a:r>
              <a:rPr lang="zh-CN" altLang="en-US"/>
              <a:t>记住“失败是成功之母”，经受成功和失败的考验，成不骄败不馁。</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E3F23830-2FE5-47E3-B641-75EAEB22CF2B}"/>
              </a:ext>
            </a:extLst>
          </p:cNvPr>
          <p:cNvSpPr>
            <a:spLocks noGrp="1" noRot="1" noChangeArrowheads="1"/>
          </p:cNvSpPr>
          <p:nvPr>
            <p:ph type="title"/>
          </p:nvPr>
        </p:nvSpPr>
        <p:spPr>
          <a:xfrm>
            <a:off x="3324225" y="885825"/>
            <a:ext cx="5329238" cy="863600"/>
          </a:xfrm>
        </p:spPr>
        <p:txBody>
          <a:bodyPr/>
          <a:lstStyle/>
          <a:p>
            <a:pPr algn="l" eaLnBrk="1" hangingPunct="1"/>
            <a:r>
              <a:rPr lang="zh-CN" altLang="en-US">
                <a:solidFill>
                  <a:schemeClr val="hlink"/>
                </a:solidFill>
              </a:rPr>
              <a:t>（三）有效管理自我</a:t>
            </a:r>
          </a:p>
        </p:txBody>
      </p:sp>
      <p:sp>
        <p:nvSpPr>
          <p:cNvPr id="64515" name="Rectangle 3">
            <a:extLst>
              <a:ext uri="{FF2B5EF4-FFF2-40B4-BE49-F238E27FC236}">
                <a16:creationId xmlns:a16="http://schemas.microsoft.com/office/drawing/2014/main" id="{F5E459BD-1FB6-4D8D-8BA1-9F72692662FF}"/>
              </a:ext>
            </a:extLst>
          </p:cNvPr>
          <p:cNvSpPr>
            <a:spLocks noChangeArrowheads="1"/>
          </p:cNvSpPr>
          <p:nvPr/>
        </p:nvSpPr>
        <p:spPr bwMode="auto">
          <a:xfrm>
            <a:off x="1740694" y="2615671"/>
            <a:ext cx="849630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FF"/>
              </a:buClr>
              <a:buSzPct val="75000"/>
              <a:buFont typeface="Wingdings" panose="05000000000000000000" pitchFamily="2" charset="2"/>
              <a:buBlip>
                <a:blip r:embed="rId2"/>
              </a:buBlip>
            </a:pPr>
            <a:r>
              <a:rPr lang="zh-CN" altLang="en-US" sz="2800" b="1" dirty="0">
                <a:solidFill>
                  <a:srgbClr val="001817"/>
                </a:solidFill>
              </a:rPr>
              <a:t>设定积极而又可行的生活目标，然后全力以赴求其实现；但却不能期望未来的结果一定不会失败。</a:t>
            </a:r>
          </a:p>
          <a:p>
            <a:pPr eaLnBrk="1" hangingPunct="1">
              <a:spcBef>
                <a:spcPct val="20000"/>
              </a:spcBef>
              <a:buClr>
                <a:srgbClr val="0066FF"/>
              </a:buClr>
              <a:buSzPct val="75000"/>
              <a:buFont typeface="Wingdings" panose="05000000000000000000" pitchFamily="2" charset="2"/>
              <a:buBlip>
                <a:blip r:embed="rId2"/>
              </a:buBlip>
            </a:pPr>
            <a:r>
              <a:rPr lang="zh-CN" altLang="en-US" sz="2800" b="1" dirty="0">
                <a:solidFill>
                  <a:srgbClr val="001817"/>
                </a:solidFill>
              </a:rPr>
              <a:t>在任何情境中，都尝试从积极乐观的角度看问题，从长远的利害作决定</a:t>
            </a:r>
          </a:p>
          <a:p>
            <a:pPr eaLnBrk="1" hangingPunct="1">
              <a:spcBef>
                <a:spcPct val="20000"/>
              </a:spcBef>
              <a:buClr>
                <a:srgbClr val="0066FF"/>
              </a:buClr>
              <a:buSzPct val="75000"/>
              <a:buFont typeface="Wingdings" panose="05000000000000000000" pitchFamily="2" charset="2"/>
              <a:buBlip>
                <a:blip r:embed="rId2"/>
              </a:buBlip>
            </a:pPr>
            <a:r>
              <a:rPr lang="zh-CN" altLang="en-US" sz="2800" b="1" dirty="0">
                <a:solidFill>
                  <a:srgbClr val="001817"/>
                </a:solidFill>
              </a:rPr>
              <a:t>对生活环境中的一切多欣赏，少抱怨；有不如意之处设法改善；坐而空谈不如起而实行。</a:t>
            </a:r>
            <a:r>
              <a:rPr lang="zh-CN" altLang="en-US" sz="3200" b="1" dirty="0">
                <a:solidFill>
                  <a:srgbClr val="000000"/>
                </a:solidFill>
              </a:rPr>
              <a:t> 。</a:t>
            </a:r>
            <a:endParaRPr lang="zh-CN" altLang="en-US" sz="3200" b="1" dirty="0">
              <a:solidFill>
                <a:srgbClr val="001817"/>
              </a:solidFill>
            </a:endParaRPr>
          </a:p>
          <a:p>
            <a:pPr eaLnBrk="1" hangingPunct="1">
              <a:spcBef>
                <a:spcPct val="20000"/>
              </a:spcBef>
              <a:buClr>
                <a:srgbClr val="0066FF"/>
              </a:buClr>
              <a:buSzPct val="75000"/>
              <a:buFont typeface="Wingdings" panose="05000000000000000000" pitchFamily="2" charset="2"/>
              <a:buBlip>
                <a:blip r:embed="rId2"/>
              </a:buBlip>
            </a:pPr>
            <a:endParaRPr lang="zh-CN" altLang="en-US" sz="3200" b="1" dirty="0">
              <a:solidFill>
                <a:srgbClr val="001817"/>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E690260-EC5F-431C-BE6C-1ECB3CA2EBAD}"/>
              </a:ext>
            </a:extLst>
          </p:cNvPr>
          <p:cNvSpPr>
            <a:spLocks noGrp="1" noRot="1" noChangeArrowheads="1"/>
          </p:cNvSpPr>
          <p:nvPr>
            <p:ph type="ctrTitle"/>
          </p:nvPr>
        </p:nvSpPr>
        <p:spPr/>
        <p:txBody>
          <a:bodyPr/>
          <a:lstStyle/>
          <a:p>
            <a:pPr eaLnBrk="1" hangingPunct="1"/>
            <a:r>
              <a:rPr lang="zh-CN" altLang="en-US" sz="4400" dirty="0">
                <a:latin typeface="楷体_GB2312" pitchFamily="49" charset="-122"/>
                <a:ea typeface="楷体_GB2312" pitchFamily="49" charset="-122"/>
              </a:rPr>
              <a:t>第十三章   自我意识</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a:extLst>
              <a:ext uri="{FF2B5EF4-FFF2-40B4-BE49-F238E27FC236}">
                <a16:creationId xmlns:a16="http://schemas.microsoft.com/office/drawing/2014/main" id="{C665221E-2634-4318-B431-EB34AFF05E49}"/>
              </a:ext>
            </a:extLst>
          </p:cNvPr>
          <p:cNvSpPr>
            <a:spLocks noGrp="1" noChangeArrowheads="1"/>
          </p:cNvSpPr>
          <p:nvPr>
            <p:ph type="title"/>
          </p:nvPr>
        </p:nvSpPr>
        <p:spPr>
          <a:xfrm>
            <a:off x="1825625" y="609600"/>
            <a:ext cx="8540750" cy="515938"/>
          </a:xfrm>
        </p:spPr>
        <p:txBody>
          <a:bodyPr>
            <a:normAutofit fontScale="90000"/>
          </a:bodyPr>
          <a:lstStyle/>
          <a:p>
            <a:pPr eaLnBrk="1" hangingPunct="1"/>
            <a:endParaRPr lang="zh-CN" altLang="en-US"/>
          </a:p>
        </p:txBody>
      </p:sp>
      <p:sp>
        <p:nvSpPr>
          <p:cNvPr id="65539" name="内容占位符 2">
            <a:extLst>
              <a:ext uri="{FF2B5EF4-FFF2-40B4-BE49-F238E27FC236}">
                <a16:creationId xmlns:a16="http://schemas.microsoft.com/office/drawing/2014/main" id="{12B0BB66-50B7-45C7-AC4A-D2EC324898A7}"/>
              </a:ext>
            </a:extLst>
          </p:cNvPr>
          <p:cNvSpPr>
            <a:spLocks noGrp="1" noChangeArrowheads="1"/>
          </p:cNvSpPr>
          <p:nvPr>
            <p:ph idx="1"/>
          </p:nvPr>
        </p:nvSpPr>
        <p:spPr>
          <a:xfrm>
            <a:off x="1825625" y="1557339"/>
            <a:ext cx="8540750" cy="4541837"/>
          </a:xfrm>
        </p:spPr>
        <p:txBody>
          <a:bodyPr/>
          <a:lstStyle/>
          <a:p>
            <a:pPr eaLnBrk="1" hangingPunct="1"/>
            <a:r>
              <a:rPr lang="zh-CN" altLang="en-US"/>
              <a:t>四、中学生自我意识发展的特点</a:t>
            </a:r>
            <a:endParaRPr lang="en-US" altLang="zh-CN"/>
          </a:p>
          <a:p>
            <a:pPr lvl="1" eaLnBrk="1" hangingPunct="1"/>
            <a:r>
              <a:rPr lang="zh-CN" altLang="en-US"/>
              <a:t>中学生自我评价的发展</a:t>
            </a:r>
            <a:endParaRPr lang="en-US" altLang="zh-CN"/>
          </a:p>
          <a:p>
            <a:pPr lvl="1" eaLnBrk="1" hangingPunct="1"/>
            <a:r>
              <a:rPr lang="zh-CN" altLang="en-US"/>
              <a:t>中学生自我体验的发展</a:t>
            </a:r>
            <a:endParaRPr lang="en-US" altLang="zh-CN"/>
          </a:p>
          <a:p>
            <a:pPr lvl="1" eaLnBrk="1" hangingPunct="1"/>
            <a:r>
              <a:rPr lang="zh-CN" altLang="en-US"/>
              <a:t>中学生自我调节的发展</a:t>
            </a:r>
            <a:endParaRPr lang="en-US" altLang="zh-CN"/>
          </a:p>
          <a:p>
            <a:pPr eaLnBrk="1" hangingPunct="1"/>
            <a:r>
              <a:rPr lang="zh-CN" altLang="en-US"/>
              <a:t>五、自我意识发展对教育的启示</a:t>
            </a:r>
            <a:endParaRPr lang="en-US" altLang="zh-CN"/>
          </a:p>
          <a:p>
            <a:pPr lvl="1" eaLnBrk="1" hangingPunct="1"/>
            <a:r>
              <a:rPr lang="zh-CN" altLang="en-US"/>
              <a:t>帮助中学生正确认识自己</a:t>
            </a:r>
            <a:endParaRPr lang="en-US" altLang="zh-CN"/>
          </a:p>
          <a:p>
            <a:pPr lvl="1" eaLnBrk="1" hangingPunct="1"/>
            <a:r>
              <a:rPr lang="zh-CN" altLang="en-US"/>
              <a:t>帮助中学生形成自尊感，克服自卑感</a:t>
            </a:r>
            <a:endParaRPr lang="en-US" altLang="zh-CN"/>
          </a:p>
          <a:p>
            <a:pPr lvl="1" eaLnBrk="1" hangingPunct="1"/>
            <a:r>
              <a:rPr lang="zh-CN" altLang="en-US"/>
              <a:t>帮助中学生开展积极的自我教育</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675437C5-A498-4035-B2EA-BF587BC63DF6}"/>
              </a:ext>
            </a:extLst>
          </p:cNvPr>
          <p:cNvSpPr>
            <a:spLocks noGrp="1" noRot="1" noChangeArrowheads="1"/>
          </p:cNvSpPr>
          <p:nvPr>
            <p:ph type="title"/>
          </p:nvPr>
        </p:nvSpPr>
        <p:spPr/>
        <p:txBody>
          <a:bodyPr/>
          <a:lstStyle/>
          <a:p>
            <a:pPr eaLnBrk="1" hangingPunct="1"/>
            <a:endParaRPr lang="zh-CN" altLang="en-US"/>
          </a:p>
        </p:txBody>
      </p:sp>
      <p:sp>
        <p:nvSpPr>
          <p:cNvPr id="66563" name="Rectangle 3">
            <a:extLst>
              <a:ext uri="{FF2B5EF4-FFF2-40B4-BE49-F238E27FC236}">
                <a16:creationId xmlns:a16="http://schemas.microsoft.com/office/drawing/2014/main" id="{2F3E9B19-E728-48AC-9697-07B55AE46857}"/>
              </a:ext>
            </a:extLst>
          </p:cNvPr>
          <p:cNvSpPr>
            <a:spLocks noGrp="1" noRot="1" noChangeArrowheads="1"/>
          </p:cNvSpPr>
          <p:nvPr>
            <p:ph idx="1"/>
          </p:nvPr>
        </p:nvSpPr>
        <p:spPr/>
        <p:txBody>
          <a:bodyPr/>
          <a:lstStyle/>
          <a:p>
            <a:pPr eaLnBrk="1" hangingPunct="1"/>
            <a:r>
              <a:rPr lang="zh-CN" altLang="en-US"/>
              <a:t>需要掌握的知识点</a:t>
            </a:r>
          </a:p>
          <a:p>
            <a:pPr eaLnBrk="1" hangingPunct="1"/>
            <a:r>
              <a:rPr lang="zh-CN" altLang="en-US"/>
              <a:t>一、自我意识的概念</a:t>
            </a:r>
          </a:p>
          <a:p>
            <a:pPr eaLnBrk="1" hangingPunct="1"/>
            <a:r>
              <a:rPr lang="zh-CN" altLang="en-US"/>
              <a:t>二、自我意识的结构</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矩形 54274">
            <a:extLst>
              <a:ext uri="{FF2B5EF4-FFF2-40B4-BE49-F238E27FC236}">
                <a16:creationId xmlns:a16="http://schemas.microsoft.com/office/drawing/2014/main" id="{3FC5F0CB-0252-47E5-872B-8AF83ABF54FA}"/>
              </a:ext>
            </a:extLst>
          </p:cNvPr>
          <p:cNvSpPr>
            <a:spLocks noChangeArrowheads="1" noChangeShapeType="1" noTextEdit="1"/>
          </p:cNvSpPr>
          <p:nvPr/>
        </p:nvSpPr>
        <p:spPr bwMode="auto">
          <a:xfrm>
            <a:off x="4909080" y="2925234"/>
            <a:ext cx="2951162" cy="1368425"/>
          </a:xfrm>
          <a:prstGeom prst="rect">
            <a:avLst/>
          </a:prstGeom>
        </p:spPr>
        <p:txBody>
          <a:bodyPr wrap="none" fromWordArt="1">
            <a:prstTxWarp prst="textDeflate">
              <a:avLst>
                <a:gd name="adj" fmla="val 26227"/>
              </a:avLst>
            </a:prstTxWarp>
          </a:bodyPr>
          <a:lstStyle/>
          <a:p>
            <a:pPr algn="ctr"/>
            <a:r>
              <a:rPr lang="zh-CN" altLang="en-US" sz="3600" kern="10" dirty="0">
                <a:ln w="9525">
                  <a:solidFill>
                    <a:srgbClr val="000000"/>
                  </a:solidFill>
                  <a:round/>
                  <a:headEnd/>
                  <a:tailEnd/>
                </a:ln>
                <a:solidFill>
                  <a:srgbClr val="000000"/>
                </a:solidFill>
                <a:latin typeface="宋体" panose="02010600030101010101" pitchFamily="2" charset="-122"/>
              </a:rPr>
              <a:t>谢谢观赏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a:extLst>
              <a:ext uri="{FF2B5EF4-FFF2-40B4-BE49-F238E27FC236}">
                <a16:creationId xmlns:a16="http://schemas.microsoft.com/office/drawing/2014/main" id="{1D9902ED-080C-475E-B891-7F5974C8969A}"/>
              </a:ext>
            </a:extLst>
          </p:cNvPr>
          <p:cNvSpPr>
            <a:spLocks noChangeArrowheads="1"/>
          </p:cNvSpPr>
          <p:nvPr/>
        </p:nvSpPr>
        <p:spPr bwMode="auto">
          <a:xfrm>
            <a:off x="1811866" y="2548466"/>
            <a:ext cx="8001000"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Char char="•"/>
            </a:pPr>
            <a:r>
              <a:rPr lang="zh-CN" altLang="en-US" sz="3600" b="1" dirty="0">
                <a:solidFill>
                  <a:srgbClr val="001817"/>
                </a:solidFill>
                <a:latin typeface="楷体_GB2312" pitchFamily="49" charset="-122"/>
                <a:ea typeface="楷体_GB2312" pitchFamily="49" charset="-122"/>
              </a:rPr>
              <a:t>我是谁？</a:t>
            </a:r>
          </a:p>
          <a:p>
            <a:pPr eaLnBrk="1" hangingPunct="1">
              <a:buFontTx/>
              <a:buChar char="•"/>
            </a:pPr>
            <a:r>
              <a:rPr lang="zh-CN" altLang="en-US" sz="3600" b="1" dirty="0">
                <a:solidFill>
                  <a:srgbClr val="001817"/>
                </a:solidFill>
                <a:latin typeface="楷体_GB2312" pitchFamily="49" charset="-122"/>
                <a:ea typeface="楷体_GB2312" pitchFamily="49" charset="-122"/>
              </a:rPr>
              <a:t>我究竟是一个怎样的人</a:t>
            </a:r>
            <a:r>
              <a:rPr lang="en-US" altLang="zh-CN" sz="3600" b="1" dirty="0">
                <a:solidFill>
                  <a:srgbClr val="001817"/>
                </a:solidFill>
                <a:latin typeface="楷体_GB2312" pitchFamily="49" charset="-122"/>
                <a:ea typeface="楷体_GB2312" pitchFamily="49" charset="-122"/>
              </a:rPr>
              <a:t>?</a:t>
            </a:r>
          </a:p>
          <a:p>
            <a:pPr eaLnBrk="1" hangingPunct="1">
              <a:buFontTx/>
              <a:buChar char="•"/>
            </a:pPr>
            <a:r>
              <a:rPr lang="zh-CN" altLang="en-US" sz="3600" b="1" dirty="0">
                <a:solidFill>
                  <a:srgbClr val="001817"/>
                </a:solidFill>
                <a:latin typeface="楷体_GB2312" pitchFamily="49" charset="-122"/>
                <a:ea typeface="楷体_GB2312" pitchFamily="49" charset="-122"/>
              </a:rPr>
              <a:t>我的未来会是什么样的</a:t>
            </a:r>
            <a:r>
              <a:rPr lang="en-US" altLang="zh-CN" sz="3600" b="1" dirty="0">
                <a:solidFill>
                  <a:srgbClr val="001817"/>
                </a:solidFill>
                <a:latin typeface="楷体_GB2312" pitchFamily="49" charset="-122"/>
                <a:ea typeface="楷体_GB2312" pitchFamily="49" charset="-122"/>
              </a:rPr>
              <a:t>?</a:t>
            </a:r>
          </a:p>
          <a:p>
            <a:pPr eaLnBrk="1" hangingPunct="1">
              <a:buFontTx/>
              <a:buChar char="•"/>
            </a:pPr>
            <a:r>
              <a:rPr lang="zh-CN" altLang="en-US" sz="3600" b="1" dirty="0">
                <a:solidFill>
                  <a:srgbClr val="001817"/>
                </a:solidFill>
                <a:latin typeface="楷体_GB2312" pitchFamily="49" charset="-122"/>
                <a:ea typeface="楷体_GB2312" pitchFamily="49" charset="-122"/>
              </a:rPr>
              <a:t>为什么我似乎根本不了解自己</a:t>
            </a:r>
            <a:r>
              <a:rPr lang="en-US" altLang="zh-CN" sz="3600" b="1" dirty="0">
                <a:solidFill>
                  <a:srgbClr val="001817"/>
                </a:solidFill>
                <a:latin typeface="楷体_GB2312" pitchFamily="49" charset="-122"/>
                <a:ea typeface="楷体_GB2312" pitchFamily="49" charset="-122"/>
              </a:rPr>
              <a:t>?</a:t>
            </a:r>
          </a:p>
          <a:p>
            <a:pPr eaLnBrk="1" hangingPunct="1">
              <a:buFontTx/>
              <a:buChar char="•"/>
            </a:pPr>
            <a:r>
              <a:rPr lang="zh-CN" altLang="en-US" sz="3600" b="1" dirty="0">
                <a:solidFill>
                  <a:srgbClr val="001817"/>
                </a:solidFill>
                <a:latin typeface="楷体_GB2312" pitchFamily="49" charset="-122"/>
                <a:ea typeface="楷体_GB2312" pitchFamily="49" charset="-122"/>
              </a:rPr>
              <a:t>生活的意义是什么</a:t>
            </a:r>
            <a:r>
              <a:rPr lang="en-US" altLang="zh-CN" sz="3600" b="1" dirty="0">
                <a:solidFill>
                  <a:srgbClr val="001817"/>
                </a:solidFill>
                <a:latin typeface="楷体_GB2312" pitchFamily="49" charset="-122"/>
                <a:ea typeface="楷体_GB2312" pitchFamily="49" charset="-122"/>
              </a:rPr>
              <a:t>?</a:t>
            </a:r>
          </a:p>
          <a:p>
            <a:pPr eaLnBrk="1" hangingPunct="1">
              <a:buFontTx/>
              <a:buChar char="•"/>
            </a:pPr>
            <a:endParaRPr lang="zh-CN" altLang="en-US" sz="3600" b="1" dirty="0">
              <a:solidFill>
                <a:srgbClr val="001817"/>
              </a:solidFill>
              <a:latin typeface="楷体_GB2312" pitchFamily="49" charset="-122"/>
              <a:ea typeface="楷体_GB2312" pitchFamily="49"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706CE827-AD94-4123-9B02-2D56F1429D51}"/>
              </a:ext>
            </a:extLst>
          </p:cNvPr>
          <p:cNvSpPr>
            <a:spLocks noGrp="1" noRot="1" noChangeArrowheads="1"/>
          </p:cNvSpPr>
          <p:nvPr>
            <p:ph type="title"/>
          </p:nvPr>
        </p:nvSpPr>
        <p:spPr>
          <a:xfrm>
            <a:off x="1774825" y="908050"/>
            <a:ext cx="8540750" cy="685800"/>
          </a:xfrm>
        </p:spPr>
        <p:txBody>
          <a:bodyPr>
            <a:normAutofit fontScale="90000"/>
          </a:bodyPr>
          <a:lstStyle/>
          <a:p>
            <a:pPr eaLnBrk="1" hangingPunct="1"/>
            <a:r>
              <a:rPr lang="zh-CN" altLang="en-US">
                <a:solidFill>
                  <a:srgbClr val="1207A5"/>
                </a:solidFill>
              </a:rPr>
              <a:t>一、自我意识概述</a:t>
            </a:r>
            <a:r>
              <a:rPr lang="en-US" altLang="zh-CN">
                <a:solidFill>
                  <a:srgbClr val="1207A5"/>
                </a:solidFill>
              </a:rPr>
              <a:t>p205</a:t>
            </a:r>
            <a:endParaRPr lang="zh-CN" altLang="en-US">
              <a:solidFill>
                <a:srgbClr val="1207A5"/>
              </a:solidFill>
            </a:endParaRPr>
          </a:p>
        </p:txBody>
      </p:sp>
      <p:sp>
        <p:nvSpPr>
          <p:cNvPr id="49155" name="Rectangle 3">
            <a:extLst>
              <a:ext uri="{FF2B5EF4-FFF2-40B4-BE49-F238E27FC236}">
                <a16:creationId xmlns:a16="http://schemas.microsoft.com/office/drawing/2014/main" id="{F55CF596-7015-408E-84BD-ED5275BCC699}"/>
              </a:ext>
            </a:extLst>
          </p:cNvPr>
          <p:cNvSpPr>
            <a:spLocks noGrp="1" noRot="1" noChangeArrowheads="1"/>
          </p:cNvSpPr>
          <p:nvPr>
            <p:ph idx="1"/>
          </p:nvPr>
        </p:nvSpPr>
        <p:spPr>
          <a:xfrm>
            <a:off x="1825625" y="1989139"/>
            <a:ext cx="8540750" cy="4110037"/>
          </a:xfrm>
        </p:spPr>
        <p:txBody>
          <a:bodyPr/>
          <a:lstStyle/>
          <a:p>
            <a:pPr eaLnBrk="1" hangingPunct="1"/>
            <a:r>
              <a:rPr lang="zh-CN" altLang="en-US"/>
              <a:t>（一）自我意识的概念</a:t>
            </a:r>
          </a:p>
          <a:p>
            <a:pPr eaLnBrk="1" hangingPunct="1"/>
            <a:r>
              <a:rPr lang="zh-CN" altLang="en-US">
                <a:solidFill>
                  <a:srgbClr val="EA0425"/>
                </a:solidFill>
                <a:ea typeface="楷体_GB2312" pitchFamily="49" charset="-122"/>
              </a:rPr>
              <a:t>自我意识</a:t>
            </a:r>
            <a:r>
              <a:rPr lang="zh-CN" altLang="en-US">
                <a:ea typeface="楷体_GB2312" pitchFamily="49" charset="-122"/>
              </a:rPr>
              <a:t>是人对自身及其与周围世界关系的意识，它包括个体对自身的意识和对自身与他人关系的意识两大部分</a:t>
            </a:r>
          </a:p>
          <a:p>
            <a:pPr eaLnBrk="1" hangingPunct="1"/>
            <a:r>
              <a:rPr lang="zh-CN" altLang="en-US">
                <a:ea typeface="楷体_GB2312" pitchFamily="49" charset="-122"/>
              </a:rPr>
              <a:t>自我意识是人的意识活动的一种形式，也是人的心理区别于动物心理的一大特征。</a:t>
            </a:r>
            <a:r>
              <a:rPr lang="zh-CN" altLang="en-US"/>
              <a:t> </a:t>
            </a:r>
            <a:endParaRPr lang="zh-CN" altLang="en-US">
              <a:latin typeface="楷体_GB2312" pitchFamily="49" charset="-122"/>
            </a:endParaRPr>
          </a:p>
          <a:p>
            <a:pPr eaLnBrk="1" hangingPunct="1"/>
            <a:endParaRPr lang="zh-CN" altLang="en-US">
              <a:latin typeface="楷体_GB2312"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E0DC833-D998-41E6-8E46-3F2FAAE6C88D}"/>
              </a:ext>
            </a:extLst>
          </p:cNvPr>
          <p:cNvSpPr>
            <a:spLocks noGrp="1" noRot="1" noChangeArrowheads="1"/>
          </p:cNvSpPr>
          <p:nvPr>
            <p:ph type="title"/>
          </p:nvPr>
        </p:nvSpPr>
        <p:spPr/>
        <p:txBody>
          <a:bodyPr/>
          <a:lstStyle/>
          <a:p>
            <a:pPr eaLnBrk="1" hangingPunct="1"/>
            <a:r>
              <a:rPr lang="zh-CN" altLang="en-US"/>
              <a:t>（二）自我意识的结构</a:t>
            </a:r>
          </a:p>
        </p:txBody>
      </p:sp>
      <p:sp>
        <p:nvSpPr>
          <p:cNvPr id="50179" name="Rectangle 3">
            <a:extLst>
              <a:ext uri="{FF2B5EF4-FFF2-40B4-BE49-F238E27FC236}">
                <a16:creationId xmlns:a16="http://schemas.microsoft.com/office/drawing/2014/main" id="{BA7569AE-B7E7-4BC3-AAA1-3180B6062BE5}"/>
              </a:ext>
            </a:extLst>
          </p:cNvPr>
          <p:cNvSpPr>
            <a:spLocks noGrp="1" noRot="1" noChangeArrowheads="1"/>
          </p:cNvSpPr>
          <p:nvPr>
            <p:ph type="body" sz="half" idx="1"/>
          </p:nvPr>
        </p:nvSpPr>
        <p:spPr>
          <a:xfrm>
            <a:off x="1825626" y="1905000"/>
            <a:ext cx="8302625" cy="1163638"/>
          </a:xfrm>
        </p:spPr>
        <p:txBody>
          <a:bodyPr/>
          <a:lstStyle/>
          <a:p>
            <a:pPr eaLnBrk="1" hangingPunct="1"/>
            <a:r>
              <a:rPr lang="en-US" altLang="zh-CN">
                <a:latin typeface="楷体_GB2312" pitchFamily="49" charset="-122"/>
                <a:ea typeface="楷体_GB2312" pitchFamily="49" charset="-122"/>
              </a:rPr>
              <a:t>1</a:t>
            </a:r>
            <a:r>
              <a:rPr lang="zh-CN" altLang="en-US">
                <a:latin typeface="楷体_GB2312" pitchFamily="49" charset="-122"/>
                <a:ea typeface="楷体_GB2312" pitchFamily="49" charset="-122"/>
              </a:rPr>
              <a:t>、从意识活动的形式上来看，自我意识表现为认知的、情绪的和意志的三种形式：</a:t>
            </a:r>
          </a:p>
        </p:txBody>
      </p:sp>
      <p:graphicFrame>
        <p:nvGraphicFramePr>
          <p:cNvPr id="50180" name="Object 4">
            <a:extLst>
              <a:ext uri="{FF2B5EF4-FFF2-40B4-BE49-F238E27FC236}">
                <a16:creationId xmlns:a16="http://schemas.microsoft.com/office/drawing/2014/main" id="{7F323C70-34F1-4AC3-8E76-92EDD446156A}"/>
              </a:ext>
            </a:extLst>
          </p:cNvPr>
          <p:cNvGraphicFramePr>
            <a:graphicFrameLocks noGrp="1" noChangeAspect="1"/>
          </p:cNvGraphicFramePr>
          <p:nvPr>
            <p:ph sz="half" idx="2"/>
          </p:nvPr>
        </p:nvGraphicFramePr>
        <p:xfrm>
          <a:off x="3716338" y="2852738"/>
          <a:ext cx="4614862" cy="3457575"/>
        </p:xfrm>
        <a:graphic>
          <a:graphicData uri="http://schemas.openxmlformats.org/presentationml/2006/ole">
            <mc:AlternateContent xmlns:mc="http://schemas.openxmlformats.org/markup-compatibility/2006">
              <mc:Choice xmlns:v="urn:schemas-microsoft-com:vml" Requires="v">
                <p:oleObj spid="_x0000_s1032" r:id="rId3" imgW="4374360" imgH="3277440" progId="PowerPoint.Slide.8">
                  <p:embed/>
                </p:oleObj>
              </mc:Choice>
              <mc:Fallback>
                <p:oleObj r:id="rId3" imgW="4374360" imgH="3277440" progId="PowerPoint.Slide.8">
                  <p:embed/>
                  <p:pic>
                    <p:nvPicPr>
                      <p:cNvPr id="50180" name="Object 4">
                        <a:extLst>
                          <a:ext uri="{FF2B5EF4-FFF2-40B4-BE49-F238E27FC236}">
                            <a16:creationId xmlns:a16="http://schemas.microsoft.com/office/drawing/2014/main" id="{7F323C70-34F1-4AC3-8E76-92EDD44615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6338" y="2852738"/>
                        <a:ext cx="4614862"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a:extLst>
              <a:ext uri="{FF2B5EF4-FFF2-40B4-BE49-F238E27FC236}">
                <a16:creationId xmlns:a16="http://schemas.microsoft.com/office/drawing/2014/main" id="{367BF057-DCBC-41AA-8FCD-E31430CD6FC3}"/>
              </a:ext>
            </a:extLst>
          </p:cNvPr>
          <p:cNvSpPr>
            <a:spLocks noGrp="1" noRot="1" noChangeArrowheads="1"/>
          </p:cNvSpPr>
          <p:nvPr>
            <p:ph type="title"/>
          </p:nvPr>
        </p:nvSpPr>
        <p:spPr>
          <a:xfrm>
            <a:off x="1828801" y="533400"/>
            <a:ext cx="6022975" cy="914400"/>
          </a:xfrm>
        </p:spPr>
        <p:txBody>
          <a:bodyPr/>
          <a:lstStyle/>
          <a:p>
            <a:pPr algn="l" eaLnBrk="1" hangingPunct="1"/>
            <a:endParaRPr lang="zh-CN" altLang="en-US" sz="4000"/>
          </a:p>
        </p:txBody>
      </p:sp>
      <p:sp>
        <p:nvSpPr>
          <p:cNvPr id="51202" name="Rectangle 2">
            <a:extLst>
              <a:ext uri="{FF2B5EF4-FFF2-40B4-BE49-F238E27FC236}">
                <a16:creationId xmlns:a16="http://schemas.microsoft.com/office/drawing/2014/main" id="{CDFA2AF0-B603-4059-BD43-A0027FF1F0A0}"/>
              </a:ext>
            </a:extLst>
          </p:cNvPr>
          <p:cNvSpPr>
            <a:spLocks noGrp="1" noRot="1" noChangeArrowheads="1"/>
          </p:cNvSpPr>
          <p:nvPr>
            <p:ph idx="1"/>
          </p:nvPr>
        </p:nvSpPr>
        <p:spPr>
          <a:xfrm>
            <a:off x="1825625" y="1600200"/>
            <a:ext cx="8540750" cy="4876800"/>
          </a:xfrm>
        </p:spPr>
        <p:txBody>
          <a:bodyPr/>
          <a:lstStyle/>
          <a:p>
            <a:pPr eaLnBrk="1" hangingPunct="1"/>
            <a:r>
              <a:rPr lang="en-US" altLang="zh-CN"/>
              <a:t>1</a:t>
            </a:r>
            <a:r>
              <a:rPr lang="zh-CN" altLang="en-US"/>
              <a:t>）自我认识：属于认知形式的有：自我感觉、自我观察、自我印象、自我分析、</a:t>
            </a:r>
            <a:r>
              <a:rPr lang="zh-CN" altLang="en-US" u="sng">
                <a:solidFill>
                  <a:srgbClr val="EA0425"/>
                </a:solidFill>
              </a:rPr>
              <a:t>自我评价和自我概念</a:t>
            </a:r>
            <a:r>
              <a:rPr lang="zh-CN" altLang="en-US"/>
              <a:t>等，统称为“自我认知”。</a:t>
            </a:r>
          </a:p>
          <a:p>
            <a:pPr lvl="1" eaLnBrk="1" hangingPunct="1"/>
            <a:r>
              <a:rPr lang="zh-CN" altLang="en-US"/>
              <a:t>例如，有人说“我比过去长高了”；“我是诚实的”；“我做事不冷静”；“我想我会成功的”等等。</a:t>
            </a:r>
          </a:p>
          <a:p>
            <a:pPr eaLnBrk="1" hangingPunct="1"/>
            <a:r>
              <a:rPr lang="zh-CN" altLang="en-US">
                <a:solidFill>
                  <a:srgbClr val="EA0425"/>
                </a:solidFill>
              </a:rPr>
              <a:t>自我认知主要涉及“我是谁或我是什么一个什么样的人”，“我为什么是这样的人”等问题。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603E232-FA80-4DF4-BB1D-4F4EC573FA6C}"/>
              </a:ext>
            </a:extLst>
          </p:cNvPr>
          <p:cNvSpPr>
            <a:spLocks noGrp="1" noRot="1" noChangeArrowheads="1"/>
          </p:cNvSpPr>
          <p:nvPr>
            <p:ph type="title"/>
          </p:nvPr>
        </p:nvSpPr>
        <p:spPr/>
        <p:txBody>
          <a:bodyPr/>
          <a:lstStyle/>
          <a:p>
            <a:pPr eaLnBrk="1" hangingPunct="1"/>
            <a:endParaRPr lang="zh-CN" altLang="en-US"/>
          </a:p>
        </p:txBody>
      </p:sp>
      <p:sp>
        <p:nvSpPr>
          <p:cNvPr id="52227" name="Rectangle 3">
            <a:extLst>
              <a:ext uri="{FF2B5EF4-FFF2-40B4-BE49-F238E27FC236}">
                <a16:creationId xmlns:a16="http://schemas.microsoft.com/office/drawing/2014/main" id="{9470FB3C-AD19-4E9D-A18C-787BC1C68199}"/>
              </a:ext>
            </a:extLst>
          </p:cNvPr>
          <p:cNvSpPr>
            <a:spLocks noGrp="1" noRot="1" noChangeArrowheads="1"/>
          </p:cNvSpPr>
          <p:nvPr>
            <p:ph idx="1"/>
          </p:nvPr>
        </p:nvSpPr>
        <p:spPr/>
        <p:txBody>
          <a:bodyPr/>
          <a:lstStyle/>
          <a:p>
            <a:pPr eaLnBrk="1" hangingPunct="1"/>
            <a:r>
              <a:rPr lang="en-US" altLang="zh-CN"/>
              <a:t>2</a:t>
            </a:r>
            <a:r>
              <a:rPr lang="zh-CN" altLang="en-US"/>
              <a:t>）自我体验：属于情绪形式的有：自我感受、自爱、</a:t>
            </a:r>
            <a:r>
              <a:rPr lang="zh-CN" altLang="en-US" u="sng">
                <a:solidFill>
                  <a:srgbClr val="EA0425"/>
                </a:solidFill>
              </a:rPr>
              <a:t>自尊感</a:t>
            </a:r>
            <a:r>
              <a:rPr lang="zh-CN" altLang="en-US"/>
              <a:t>、自信、自卑、自傲、成就感、优越感等等，统称为“自我体验”。</a:t>
            </a:r>
          </a:p>
          <a:p>
            <a:pPr eaLnBrk="1" hangingPunct="1"/>
            <a:r>
              <a:rPr lang="zh-CN" altLang="en-US">
                <a:solidFill>
                  <a:srgbClr val="EA0425"/>
                </a:solidFill>
              </a:rPr>
              <a:t>自我体验主要涉及“我是否满意自己或悦纳自己”等问题。 </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a:extLst>
              <a:ext uri="{FF2B5EF4-FFF2-40B4-BE49-F238E27FC236}">
                <a16:creationId xmlns:a16="http://schemas.microsoft.com/office/drawing/2014/main" id="{A5D4D025-E5A1-469D-93BE-05F813519C69}"/>
              </a:ext>
            </a:extLst>
          </p:cNvPr>
          <p:cNvSpPr>
            <a:spLocks noGrp="1" noRot="1" noChangeArrowheads="1"/>
          </p:cNvSpPr>
          <p:nvPr>
            <p:ph idx="1"/>
          </p:nvPr>
        </p:nvSpPr>
        <p:spPr>
          <a:xfrm>
            <a:off x="1847850" y="1196976"/>
            <a:ext cx="8540750" cy="4968875"/>
          </a:xfrm>
        </p:spPr>
        <p:txBody>
          <a:bodyPr/>
          <a:lstStyle/>
          <a:p>
            <a:pPr eaLnBrk="1" hangingPunct="1"/>
            <a:r>
              <a:rPr lang="en-US" altLang="zh-CN"/>
              <a:t>3</a:t>
            </a:r>
            <a:r>
              <a:rPr lang="zh-CN" altLang="en-US"/>
              <a:t>）自我调控：属于意志形式的有：自立、自主、自强、自卫、自律、</a:t>
            </a:r>
            <a:r>
              <a:rPr lang="zh-CN" altLang="en-US" u="sng">
                <a:solidFill>
                  <a:srgbClr val="EA0425"/>
                </a:solidFill>
              </a:rPr>
              <a:t>自我控制、自我教育</a:t>
            </a:r>
            <a:r>
              <a:rPr lang="zh-CN" altLang="en-US"/>
              <a:t>等，可以统称为“自我调控”。</a:t>
            </a:r>
            <a:endParaRPr lang="en-US" altLang="zh-CN"/>
          </a:p>
          <a:p>
            <a:pPr eaLnBrk="1" hangingPunct="1"/>
            <a:r>
              <a:rPr lang="zh-CN" altLang="en-US"/>
              <a:t>自我调控主要表现为个人对于自己行为的监督和调节使之达到自我的目标。</a:t>
            </a:r>
          </a:p>
          <a:p>
            <a:pPr lvl="1" eaLnBrk="1" hangingPunct="1"/>
            <a:r>
              <a:rPr lang="zh-CN" altLang="en-US"/>
              <a:t>例如，“我要振作起来或我要节制自己”，“我要与我的懒惰抗争”，“我要使自己成为我理想中的那种人”等。</a:t>
            </a:r>
          </a:p>
          <a:p>
            <a:pPr eaLnBrk="1" hangingPunct="1"/>
            <a:r>
              <a:rPr lang="zh-CN" altLang="en-US">
                <a:solidFill>
                  <a:srgbClr val="EA0425"/>
                </a:solidFill>
              </a:rPr>
              <a:t>自我调控主要涉及“我要成为一个什么样的人”等问题。</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75FBEAE5-5E37-49EA-AA6E-5A5DBEECD780}"/>
              </a:ext>
            </a:extLst>
          </p:cNvPr>
          <p:cNvSpPr>
            <a:spLocks noGrp="1" noRot="1" noChangeArrowheads="1"/>
          </p:cNvSpPr>
          <p:nvPr>
            <p:ph type="title"/>
          </p:nvPr>
        </p:nvSpPr>
        <p:spPr/>
        <p:txBody>
          <a:bodyPr/>
          <a:lstStyle/>
          <a:p>
            <a:pPr eaLnBrk="1" hangingPunct="1"/>
            <a:endParaRPr lang="zh-CN" altLang="en-US"/>
          </a:p>
        </p:txBody>
      </p:sp>
      <p:sp>
        <p:nvSpPr>
          <p:cNvPr id="54275" name="Rectangle 3">
            <a:extLst>
              <a:ext uri="{FF2B5EF4-FFF2-40B4-BE49-F238E27FC236}">
                <a16:creationId xmlns:a16="http://schemas.microsoft.com/office/drawing/2014/main" id="{E2BEFDF5-BF11-4663-B8C8-BEC098B77C17}"/>
              </a:ext>
            </a:extLst>
          </p:cNvPr>
          <p:cNvSpPr>
            <a:spLocks noGrp="1" noRot="1" noChangeArrowheads="1"/>
          </p:cNvSpPr>
          <p:nvPr>
            <p:ph idx="1"/>
          </p:nvPr>
        </p:nvSpPr>
        <p:spPr/>
        <p:txBody>
          <a:bodyPr/>
          <a:lstStyle/>
          <a:p>
            <a:pPr eaLnBrk="1" hangingPunct="1"/>
            <a:r>
              <a:rPr lang="en-US" altLang="zh-CN"/>
              <a:t>2</a:t>
            </a:r>
            <a:r>
              <a:rPr lang="zh-CN" altLang="en-US"/>
              <a:t>、从意识活动的内容上来看，自我意识又可以分为</a:t>
            </a:r>
          </a:p>
        </p:txBody>
      </p:sp>
      <p:sp>
        <p:nvSpPr>
          <p:cNvPr id="54276" name="Text Box 4">
            <a:extLst>
              <a:ext uri="{FF2B5EF4-FFF2-40B4-BE49-F238E27FC236}">
                <a16:creationId xmlns:a16="http://schemas.microsoft.com/office/drawing/2014/main" id="{5340D342-6F58-4DC3-8AC6-08C3BA39B7D7}"/>
              </a:ext>
            </a:extLst>
          </p:cNvPr>
          <p:cNvSpPr txBox="1">
            <a:spLocks noChangeArrowheads="1"/>
          </p:cNvSpPr>
          <p:nvPr/>
        </p:nvSpPr>
        <p:spPr bwMode="auto">
          <a:xfrm>
            <a:off x="2523649" y="3276600"/>
            <a:ext cx="738664"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3600" b="1">
                <a:ea typeface="楷体_GB2312" pitchFamily="49" charset="-122"/>
              </a:rPr>
              <a:t>自我意识</a:t>
            </a:r>
          </a:p>
        </p:txBody>
      </p:sp>
      <p:sp>
        <p:nvSpPr>
          <p:cNvPr id="54277" name="Line 5">
            <a:extLst>
              <a:ext uri="{FF2B5EF4-FFF2-40B4-BE49-F238E27FC236}">
                <a16:creationId xmlns:a16="http://schemas.microsoft.com/office/drawing/2014/main" id="{19C1E806-12BE-46ED-B89B-DCAC190E86F0}"/>
              </a:ext>
            </a:extLst>
          </p:cNvPr>
          <p:cNvSpPr>
            <a:spLocks noChangeShapeType="1"/>
          </p:cNvSpPr>
          <p:nvPr/>
        </p:nvSpPr>
        <p:spPr bwMode="auto">
          <a:xfrm>
            <a:off x="3505200" y="4191000"/>
            <a:ext cx="1600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4278" name="Line 6">
            <a:extLst>
              <a:ext uri="{FF2B5EF4-FFF2-40B4-BE49-F238E27FC236}">
                <a16:creationId xmlns:a16="http://schemas.microsoft.com/office/drawing/2014/main" id="{359F4E8A-107D-46CB-859D-14CDA8FC9946}"/>
              </a:ext>
            </a:extLst>
          </p:cNvPr>
          <p:cNvSpPr>
            <a:spLocks noChangeShapeType="1"/>
          </p:cNvSpPr>
          <p:nvPr/>
        </p:nvSpPr>
        <p:spPr bwMode="auto">
          <a:xfrm flipV="1">
            <a:off x="3505200" y="3352800"/>
            <a:ext cx="144780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4279" name="Line 7">
            <a:extLst>
              <a:ext uri="{FF2B5EF4-FFF2-40B4-BE49-F238E27FC236}">
                <a16:creationId xmlns:a16="http://schemas.microsoft.com/office/drawing/2014/main" id="{7FC2F31B-DDB1-41C9-B270-E6AEB887C62C}"/>
              </a:ext>
            </a:extLst>
          </p:cNvPr>
          <p:cNvSpPr>
            <a:spLocks noChangeShapeType="1"/>
          </p:cNvSpPr>
          <p:nvPr/>
        </p:nvSpPr>
        <p:spPr bwMode="auto">
          <a:xfrm>
            <a:off x="3505200" y="4191000"/>
            <a:ext cx="144780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4280" name="Text Box 8">
            <a:extLst>
              <a:ext uri="{FF2B5EF4-FFF2-40B4-BE49-F238E27FC236}">
                <a16:creationId xmlns:a16="http://schemas.microsoft.com/office/drawing/2014/main" id="{38B6C832-0AEA-4C37-81E6-87216686CD2C}"/>
              </a:ext>
            </a:extLst>
          </p:cNvPr>
          <p:cNvSpPr txBox="1">
            <a:spLocks noChangeArrowheads="1"/>
          </p:cNvSpPr>
          <p:nvPr/>
        </p:nvSpPr>
        <p:spPr bwMode="auto">
          <a:xfrm>
            <a:off x="5165725" y="2887664"/>
            <a:ext cx="18161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3200" b="1">
                <a:ea typeface="楷体_GB2312" pitchFamily="49" charset="-122"/>
              </a:rPr>
              <a:t>生理自我</a:t>
            </a:r>
          </a:p>
        </p:txBody>
      </p:sp>
      <p:sp>
        <p:nvSpPr>
          <p:cNvPr id="54281" name="Text Box 9">
            <a:extLst>
              <a:ext uri="{FF2B5EF4-FFF2-40B4-BE49-F238E27FC236}">
                <a16:creationId xmlns:a16="http://schemas.microsoft.com/office/drawing/2014/main" id="{B6D1658B-4302-4131-B10C-6482142161E5}"/>
              </a:ext>
            </a:extLst>
          </p:cNvPr>
          <p:cNvSpPr txBox="1">
            <a:spLocks noChangeArrowheads="1"/>
          </p:cNvSpPr>
          <p:nvPr/>
        </p:nvSpPr>
        <p:spPr bwMode="auto">
          <a:xfrm>
            <a:off x="5165725" y="3802064"/>
            <a:ext cx="18161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3200" b="1">
                <a:ea typeface="楷体_GB2312" pitchFamily="49" charset="-122"/>
              </a:rPr>
              <a:t>社会自我</a:t>
            </a:r>
          </a:p>
        </p:txBody>
      </p:sp>
      <p:sp>
        <p:nvSpPr>
          <p:cNvPr id="54282" name="Text Box 10">
            <a:extLst>
              <a:ext uri="{FF2B5EF4-FFF2-40B4-BE49-F238E27FC236}">
                <a16:creationId xmlns:a16="http://schemas.microsoft.com/office/drawing/2014/main" id="{4E360DA2-06A1-4DF4-9642-586B0D90AD12}"/>
              </a:ext>
            </a:extLst>
          </p:cNvPr>
          <p:cNvSpPr txBox="1">
            <a:spLocks noChangeArrowheads="1"/>
          </p:cNvSpPr>
          <p:nvPr/>
        </p:nvSpPr>
        <p:spPr bwMode="auto">
          <a:xfrm>
            <a:off x="5181600" y="4724400"/>
            <a:ext cx="18161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3200" b="1">
                <a:ea typeface="楷体_GB2312" pitchFamily="49" charset="-122"/>
              </a:rPr>
              <a:t>心理自我</a:t>
            </a:r>
          </a:p>
        </p:txBody>
      </p:sp>
    </p:spTree>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环保">
  <a:themeElements>
    <a:clrScheme name="环保">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环保">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TotalTime>
  <Words>1146</Words>
  <Application>Microsoft Office PowerPoint</Application>
  <PresentationFormat>宽屏</PresentationFormat>
  <Paragraphs>92</Paragraphs>
  <Slides>22</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2" baseType="lpstr">
      <vt:lpstr>华文新魏</vt:lpstr>
      <vt:lpstr>华文行楷</vt:lpstr>
      <vt:lpstr>楷体</vt:lpstr>
      <vt:lpstr>楷体_GB2312</vt:lpstr>
      <vt:lpstr>隶书</vt:lpstr>
      <vt:lpstr>宋体</vt:lpstr>
      <vt:lpstr>Arial</vt:lpstr>
      <vt:lpstr>Wingdings</vt:lpstr>
      <vt:lpstr>环保</vt:lpstr>
      <vt:lpstr>Microsoft PowerPoint 97-2003 Slide</vt:lpstr>
      <vt:lpstr>心理学原理与应用</vt:lpstr>
      <vt:lpstr>第十三章   自我意识</vt:lpstr>
      <vt:lpstr>PowerPoint 演示文稿</vt:lpstr>
      <vt:lpstr>一、自我意识概述p205</vt:lpstr>
      <vt:lpstr>（二）自我意识的结构</vt:lpstr>
      <vt:lpstr>PowerPoint 演示文稿</vt:lpstr>
      <vt:lpstr>PowerPoint 演示文稿</vt:lpstr>
      <vt:lpstr>PowerPoint 演示文稿</vt:lpstr>
      <vt:lpstr>PowerPoint 演示文稿</vt:lpstr>
      <vt:lpstr>生理自我</vt:lpstr>
      <vt:lpstr>社会自我</vt:lpstr>
      <vt:lpstr>心理自我</vt:lpstr>
      <vt:lpstr>PowerPoint 演示文稿</vt:lpstr>
      <vt:lpstr>PowerPoint 演示文稿</vt:lpstr>
      <vt:lpstr>PowerPoint 演示文稿</vt:lpstr>
      <vt:lpstr>认识自我的三条渠道</vt:lpstr>
      <vt:lpstr>（二）积极悦纳自我</vt:lpstr>
      <vt:lpstr>PowerPoint 演示文稿</vt:lpstr>
      <vt:lpstr>（三）有效管理自我</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心理学原理与应用</dc:title>
  <dc:creator>范美琳</dc:creator>
  <cp:lastModifiedBy>范美琳</cp:lastModifiedBy>
  <cp:revision>3</cp:revision>
  <dcterms:created xsi:type="dcterms:W3CDTF">2025-11-17T02:33:14Z</dcterms:created>
  <dcterms:modified xsi:type="dcterms:W3CDTF">2025-11-17T06:03:06Z</dcterms:modified>
</cp:coreProperties>
</file>